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57" r:id="rId6"/>
    <p:sldId id="260" r:id="rId7"/>
    <p:sldId id="262" r:id="rId8"/>
    <p:sldId id="266" r:id="rId9"/>
    <p:sldId id="267" r:id="rId10"/>
    <p:sldId id="268" r:id="rId11"/>
    <p:sldId id="264" r:id="rId12"/>
    <p:sldId id="269" r:id="rId13"/>
    <p:sldId id="270" r:id="rId14"/>
    <p:sldId id="271" r:id="rId15"/>
    <p:sldId id="272" r:id="rId16"/>
    <p:sldId id="273" r:id="rId17"/>
    <p:sldId id="275" r:id="rId18"/>
    <p:sldId id="274" r:id="rId19"/>
    <p:sldId id="261" r:id="rId20"/>
  </p:sldIdLst>
  <p:sldSz cx="12192000" cy="6858000"/>
  <p:notesSz cx="6858000" cy="9144000"/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1D35"/>
    <a:srgbClr val="AFC967"/>
    <a:srgbClr val="2B3D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948"/>
    <p:restoredTop sz="94660"/>
  </p:normalViewPr>
  <p:slideViewPr>
    <p:cSldViewPr snapToGrid="0">
      <p:cViewPr varScale="1">
        <p:scale>
          <a:sx n="118" d="100"/>
          <a:sy n="118" d="100"/>
        </p:scale>
        <p:origin x="774" y="-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A4C7D-3EA5-E896-B71D-9CDF5886A4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2551EA-BB91-0548-5F93-1F664AFA0B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FCB0B-C895-918D-9255-A4F9F4849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19BEA-BDFF-8141-A92E-CDA81C6F9DB3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7BB765-8B1E-B1D5-8D97-31413A830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0EBCF1-C8A5-C522-4749-96D0927E5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B1E84-4C5D-5E4B-B6A1-01A4813E854E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1126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24DE8-6859-483A-14A8-4E4F04CCA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D11A32-4635-57B9-486D-34500A11E9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EAAA5C-B073-9898-D4FC-5F4419A6B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19BEA-BDFF-8141-A92E-CDA81C6F9DB3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864CF6-8E5E-812E-44C3-92FB6B9AD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F07D4-B0BB-025A-4266-4A62FCA4B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B1E84-4C5D-5E4B-B6A1-01A4813E854E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0781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6A1BE-1379-06C5-52B5-083275023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F303EF-4979-39DA-D14F-95475EC880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00D6B1-F7C1-5C7C-5138-D52959BF9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19BEA-BDFF-8141-A92E-CDA81C6F9DB3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9F4BCE-36AF-92DF-4699-8F36A3859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62DCB5-AC7E-3495-4C35-46AAF5700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B1E84-4C5D-5E4B-B6A1-01A4813E854E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5744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E4E23-4249-D2F4-4582-E35DFDCA5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3366D7-5518-1CC4-8E1C-534D47BFA3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E0A105-A309-B208-072E-B681F47E99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04C7A6-347D-6091-8628-547D16E7C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19BEA-BDFF-8141-A92E-CDA81C6F9DB3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154A08-B66D-A3DB-5255-2F494CE95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529EEF-68AF-EB35-6F1B-06D2C18A6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B1E84-4C5D-5E4B-B6A1-01A4813E854E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4690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8D294-6000-5650-BC0C-12FC2C0ED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E2055A-5E59-B008-1BF0-7DD9E01A55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3C300F-C044-FCDD-93FE-DFC7439E98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233867-9D7F-4EA9-0A84-58F7AB0C52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D000E5-793C-4578-8607-11FB299E8D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43FC11-3401-F7C7-514E-8AA5750CC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19BEA-BDFF-8141-A92E-CDA81C6F9DB3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9EA15C-280C-ABF5-267B-8699CCC72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53CF12-6202-8D0E-6267-B052DEBBD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B1E84-4C5D-5E4B-B6A1-01A4813E854E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7298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7CEEA-5399-810A-0CD1-D39CD47C7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567C88-062A-C887-F6F8-39B47AF70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19BEA-BDFF-8141-A92E-CDA81C6F9DB3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7FB5C4-3BDF-D4E1-5752-AEEAD335F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75D745-0BB1-5A66-081A-8851A1F3A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B1E84-4C5D-5E4B-B6A1-01A4813E854E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404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056F49-6E75-A997-3110-AAFF43F63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19BEA-BDFF-8141-A92E-CDA81C6F9DB3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2DE64D-33B9-D18E-D465-5CC0EE44D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C12832-CE9F-715F-EA92-19E5E34AB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B1E84-4C5D-5E4B-B6A1-01A4813E854E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8525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C71D6-7A7A-1090-28B4-0ED647B6D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1E16D6-1340-2C70-B28E-D2413997ED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1C94F0-3234-A4AE-71F8-A47B01B6E1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20A3DE-E87A-7917-0088-B4608A863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19BEA-BDFF-8141-A92E-CDA81C6F9DB3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5CB3F4-949B-6225-B911-BE48D3420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6BC2F-BDEC-C671-4853-7764F3458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B1E84-4C5D-5E4B-B6A1-01A4813E854E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3545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7F1AB-5615-C780-C7DD-01C17FB41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41DBB8-3D0F-160D-12FA-71A6D1B525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AD569C-0B51-46B4-5F0F-351087F427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912245-A297-05C3-F74D-D7C3390F5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19BEA-BDFF-8141-A92E-CDA81C6F9DB3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F4A1E7-708D-AE6C-77C5-F4EBF62D0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985FC2-8D40-8ED8-6BAD-D08CC5BDF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B1E84-4C5D-5E4B-B6A1-01A4813E854E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799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1FDB9-7CF2-B0CB-9AA4-C76711B39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2AE2F5-C262-87AF-43BE-A6AF7E664E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50903C-AD1B-B823-ACCB-FEA2EBA99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19BEA-BDFF-8141-A92E-CDA81C6F9DB3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FC614A-B771-A5E0-0ACE-86A0D7B1E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C1520A-7734-51A8-0D4D-2B562A99A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B1E84-4C5D-5E4B-B6A1-01A4813E854E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9589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C0A8C73-51F3-4BD5-3935-428A11B3B6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8CE1E6-B064-FCA1-CC3C-0FC15BA565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599859-7A63-30A7-4F76-AD1BABDAE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19BEA-BDFF-8141-A92E-CDA81C6F9DB3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AB09D7-23B5-DA6A-B35A-C3FB9DB20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F7AE74-2C47-D6EB-0183-F56D36B47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B1E84-4C5D-5E4B-B6A1-01A4813E854E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9320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90C4EC-7A69-C40F-05A5-8BD0B98FC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17C691-A1AB-6E0D-DE59-92A207032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7DCD15-7394-5282-B4E7-8A114B5C62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319BEA-BDFF-8141-A92E-CDA81C6F9DB3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60DEE-AB1B-D6CE-089E-37B5D9F242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69E37A-617D-2433-E2B3-22818B8C37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2B1E84-4C5D-5E4B-B6A1-01A4813E854E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3907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19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red and green circle&#10;&#10;AI-generated content may be incorrect.">
            <a:extLst>
              <a:ext uri="{FF2B5EF4-FFF2-40B4-BE49-F238E27FC236}">
                <a16:creationId xmlns:a16="http://schemas.microsoft.com/office/drawing/2014/main" id="{BE021B48-DFE9-712E-7946-8A5C375FB8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03180" y="-3390108"/>
            <a:ext cx="9967276" cy="978494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30653B9-70DA-DB6F-FED9-5111186DA00D}"/>
              </a:ext>
            </a:extLst>
          </p:cNvPr>
          <p:cNvSpPr txBox="1"/>
          <p:nvPr/>
        </p:nvSpPr>
        <p:spPr>
          <a:xfrm>
            <a:off x="5148072" y="3681984"/>
            <a:ext cx="6400800" cy="2208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5500"/>
              </a:lnSpc>
            </a:pPr>
            <a:r>
              <a:rPr lang="en-GB" sz="5500" b="1" dirty="0">
                <a:solidFill>
                  <a:srgbClr val="EE1D35"/>
                </a:solidFill>
                <a:latin typeface="☞AKHAND" pitchFamily="2" charset="77"/>
              </a:rPr>
              <a:t>Strategie 2027</a:t>
            </a:r>
          </a:p>
          <a:p>
            <a:pPr algn="r">
              <a:lnSpc>
                <a:spcPts val="5500"/>
              </a:lnSpc>
            </a:pPr>
            <a:r>
              <a:rPr lang="en-GB" sz="5500" b="1" dirty="0">
                <a:solidFill>
                  <a:srgbClr val="2B3D44"/>
                </a:solidFill>
                <a:latin typeface="☞AKHAND" pitchFamily="2" charset="77"/>
              </a:rPr>
              <a:t>wat verandert er</a:t>
            </a:r>
          </a:p>
          <a:p>
            <a:pPr algn="r">
              <a:lnSpc>
                <a:spcPts val="5500"/>
              </a:lnSpc>
            </a:pPr>
            <a:r>
              <a:rPr lang="en-GB" sz="5500" b="1" dirty="0">
                <a:solidFill>
                  <a:srgbClr val="2B3D44"/>
                </a:solidFill>
                <a:latin typeface="☞AKHAND" pitchFamily="2" charset="77"/>
              </a:rPr>
              <a:t>voor onze leden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B5BAD16-14B5-FE2F-5C25-5074C218A8CC}"/>
              </a:ext>
            </a:extLst>
          </p:cNvPr>
          <p:cNvSpPr txBox="1"/>
          <p:nvPr/>
        </p:nvSpPr>
        <p:spPr>
          <a:xfrm>
            <a:off x="7522464" y="5942505"/>
            <a:ext cx="40233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000" b="1" dirty="0">
                <a:solidFill>
                  <a:srgbClr val="EE1D35"/>
                </a:solidFill>
                <a:latin typeface="☞AKHAND LIGHT" pitchFamily="2" charset="77"/>
              </a:rPr>
              <a:t>Stuurgroep · oktober 2026</a:t>
            </a:r>
          </a:p>
        </p:txBody>
      </p:sp>
      <p:pic>
        <p:nvPicPr>
          <p:cNvPr id="18" name="Picture 17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5B4EAEC5-E08F-306B-B53E-190E33BD86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3676" y="715221"/>
            <a:ext cx="3612580" cy="979467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3D4C56BE-F98C-C971-E9D8-3AF5EA2D6C8E}"/>
              </a:ext>
            </a:extLst>
          </p:cNvPr>
          <p:cNvSpPr>
            <a:spLocks/>
          </p:cNvSpPr>
          <p:nvPr/>
        </p:nvSpPr>
        <p:spPr>
          <a:xfrm>
            <a:off x="-1684258" y="-1940430"/>
            <a:ext cx="7080664" cy="7080664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0125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8473FA4-BEC5-F6D6-172A-E60345FC971B}"/>
              </a:ext>
            </a:extLst>
          </p:cNvPr>
          <p:cNvSpPr txBox="1"/>
          <p:nvPr/>
        </p:nvSpPr>
        <p:spPr>
          <a:xfrm>
            <a:off x="649224" y="2743200"/>
            <a:ext cx="5257800" cy="2377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nl-NL" sz="1500" dirty="0">
                <a:solidFill>
                  <a:srgbClr val="2B3D44"/>
                </a:solidFill>
                <a:latin typeface="☞AKHAND LIGHT" pitchFamily="2" charset="77"/>
              </a:rPr>
              <a:t>De positioneringssessie (23 juli) en het bestuursgesprek (14 september) bevestigen dezelfde richting: de alliantie wordt het werkgeversplatform dat bestaande kennis over verkeersveiligheid vertaalt naar concrete, meetbare actie.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nl-NL" sz="1500" dirty="0">
                <a:solidFill>
                  <a:srgbClr val="2B3D44"/>
                </a:solidFill>
                <a:latin typeface="☞AKHAND LIGHT" pitchFamily="2" charset="77"/>
              </a:rPr>
              <a:t>Nu moet die positionering tastbaar worden. Elke propositie gaat terug naar wat een werkgever en zijn medewerker er zelf aan hebben: pull, geen push.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CF5FDA9-FBF0-9D02-AE8A-B62D6E2CA5C0}"/>
              </a:ext>
            </a:extLst>
          </p:cNvPr>
          <p:cNvSpPr>
            <a:spLocks/>
          </p:cNvSpPr>
          <p:nvPr/>
        </p:nvSpPr>
        <p:spPr>
          <a:xfrm>
            <a:off x="6327650" y="1231392"/>
            <a:ext cx="7080664" cy="7080664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 descr="A red circle with black background&#10;&#10;AI-generated content may be incorrect.">
            <a:extLst>
              <a:ext uri="{FF2B5EF4-FFF2-40B4-BE49-F238E27FC236}">
                <a16:creationId xmlns:a16="http://schemas.microsoft.com/office/drawing/2014/main" id="{EE162CEF-9699-0CD8-4647-3514CE290F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9237" y="-1688129"/>
            <a:ext cx="5352981" cy="5255061"/>
          </a:xfrm>
          <a:prstGeom prst="rect">
            <a:avLst/>
          </a:prstGeom>
        </p:spPr>
      </p:pic>
      <p:pic>
        <p:nvPicPr>
          <p:cNvPr id="11" name="Picture 10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907F1EE-BC89-D0AA-1ED5-14DEF4835A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128" y="5242560"/>
            <a:ext cx="2733968" cy="74125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BBD925D-3AFC-79B1-0AE2-0F9F36C784C8}"/>
              </a:ext>
            </a:extLst>
          </p:cNvPr>
          <p:cNvSpPr txBox="1"/>
          <p:nvPr/>
        </p:nvSpPr>
        <p:spPr>
          <a:xfrm>
            <a:off x="677172" y="1044398"/>
            <a:ext cx="5254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spc="300" dirty="0">
                <a:solidFill>
                  <a:srgbClr val="EE1D35"/>
                </a:solidFill>
                <a:latin typeface="☞AKHAND LIGHT" pitchFamily="2" charset="77"/>
              </a:rPr>
              <a:t>CONTEXT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1083D8-B231-22B3-649C-9FC51624D339}"/>
              </a:ext>
            </a:extLst>
          </p:cNvPr>
          <p:cNvSpPr txBox="1"/>
          <p:nvPr/>
        </p:nvSpPr>
        <p:spPr>
          <a:xfrm>
            <a:off x="640080" y="1325880"/>
            <a:ext cx="5449824" cy="1280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4400" b="1" dirty="0">
                <a:solidFill>
                  <a:srgbClr val="2B3D44"/>
                </a:solidFill>
                <a:latin typeface="☞AKHAND" pitchFamily="2" charset="77"/>
              </a:rPr>
              <a:t>De positionering staat</a:t>
            </a:r>
          </a:p>
        </p:txBody>
      </p:sp>
    </p:spTree>
    <p:extLst>
      <p:ext uri="{BB962C8B-B14F-4D97-AF65-F5344CB8AC3E}">
        <p14:creationId xmlns:p14="http://schemas.microsoft.com/office/powerpoint/2010/main" val="214338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3FC80-B037-C0D3-0AC5-B938D0258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796DA22-1F95-1C10-C908-9659272E982F}"/>
              </a:ext>
            </a:extLst>
          </p:cNvPr>
          <p:cNvSpPr txBox="1"/>
          <p:nvPr/>
        </p:nvSpPr>
        <p:spPr>
          <a:xfrm>
            <a:off x="6007608" y="1325880"/>
            <a:ext cx="5449824" cy="1280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4400" b="1" dirty="0">
                <a:solidFill>
                  <a:srgbClr val="2B3D44"/>
                </a:solidFill>
                <a:latin typeface="☞AKHAND" pitchFamily="2" charset="77"/>
              </a:rPr>
              <a:t>Eén richting, drie werkstromen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DA2FBA-B03A-06C6-27C2-00BF0F23D549}"/>
              </a:ext>
            </a:extLst>
          </p:cNvPr>
          <p:cNvSpPr txBox="1"/>
          <p:nvPr/>
        </p:nvSpPr>
        <p:spPr>
          <a:xfrm>
            <a:off x="6016752" y="2743200"/>
            <a:ext cx="5257800" cy="2377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nl-NL" sz="1500" dirty="0">
                <a:solidFill>
                  <a:srgbClr val="2B3D44"/>
                </a:solidFill>
                <a:latin typeface="☞AKHAND LIGHT" pitchFamily="2" charset="77"/>
              </a:rPr>
              <a:t>De alliantie wil levensvatbaar worden en zichtbaar naar buiten treden, met verkeersveiligheid als doel dat boven concurrentie staat. Verzekeraars en leasemaatschappijen zitten naast elkaar in de alliantie.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nl-NL" sz="1500" dirty="0">
                <a:solidFill>
                  <a:srgbClr val="2B3D44"/>
                </a:solidFill>
                <a:latin typeface="☞AKHAND LIGHT" pitchFamily="2" charset="77"/>
              </a:rPr>
              <a:t>We werken in drie werkstromen: lespakket, platform en dashboard, en communicatie. Een ingehuurde medewerker verzorgt werving, ledenadministratie en rapportage. Voorwaarde: voldoende betalende leden op driejarige basis.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400B3A1-4ACC-5515-3A07-DF86B4E5FD0E}"/>
              </a:ext>
            </a:extLst>
          </p:cNvPr>
          <p:cNvSpPr>
            <a:spLocks/>
          </p:cNvSpPr>
          <p:nvPr/>
        </p:nvSpPr>
        <p:spPr>
          <a:xfrm>
            <a:off x="-1863204" y="-1838104"/>
            <a:ext cx="7080664" cy="7080664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45B33C4-B63F-FC87-985A-020E4621E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8705" y="5242560"/>
            <a:ext cx="2733968" cy="74125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3C443FF-EFE9-B1C2-5EBE-12175DBC393C}"/>
              </a:ext>
            </a:extLst>
          </p:cNvPr>
          <p:cNvSpPr txBox="1"/>
          <p:nvPr/>
        </p:nvSpPr>
        <p:spPr>
          <a:xfrm>
            <a:off x="6050450" y="1044398"/>
            <a:ext cx="5254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spc="300" dirty="0">
                <a:solidFill>
                  <a:srgbClr val="AFC967"/>
                </a:solidFill>
                <a:latin typeface="☞AKHAND LIGHT" pitchFamily="2" charset="77"/>
              </a:rPr>
              <a:t>STRATEGIE IN HET KORT</a:t>
            </a:r>
          </a:p>
        </p:txBody>
      </p:sp>
      <p:pic>
        <p:nvPicPr>
          <p:cNvPr id="2" name="Picture 1" descr="A green circle with black background&#10;&#10;AI-generated content may be incorrect.">
            <a:extLst>
              <a:ext uri="{FF2B5EF4-FFF2-40B4-BE49-F238E27FC236}">
                <a16:creationId xmlns:a16="http://schemas.microsoft.com/office/drawing/2014/main" id="{4E37F23B-9777-3665-1705-C745509D70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231" y="3890662"/>
            <a:ext cx="5352982" cy="5255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960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oad with white lines&#10;&#10;AI-generated content may be incorrect.">
            <a:extLst>
              <a:ext uri="{FF2B5EF4-FFF2-40B4-BE49-F238E27FC236}">
                <a16:creationId xmlns:a16="http://schemas.microsoft.com/office/drawing/2014/main" id="{E79E87C3-98BF-E45F-11C2-0091A90512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</a:blip>
          <a:stretch>
            <a:fillRect/>
          </a:stretch>
        </p:blipFill>
        <p:spPr>
          <a:xfrm>
            <a:off x="4451349" y="-537029"/>
            <a:ext cx="8277679" cy="7630726"/>
          </a:xfrm>
          <a:prstGeom prst="rect">
            <a:avLst/>
          </a:prstGeom>
        </p:spPr>
      </p:pic>
      <p:pic>
        <p:nvPicPr>
          <p:cNvPr id="6" name="Picture 5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83AA155-467D-204F-CF7A-877215318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0370" y="5664595"/>
            <a:ext cx="2684404" cy="727814"/>
          </a:xfrm>
          <a:prstGeom prst="rect">
            <a:avLst/>
          </a:prstGeom>
        </p:spPr>
      </p:pic>
      <p:sp>
        <p:nvSpPr>
          <p:cNvPr id="101" name="Label 101"/>
          <p:cNvSpPr txBox="1"/>
          <p:nvPr/>
        </p:nvSpPr>
        <p:spPr>
          <a:xfrm>
            <a:off x="640080" y="566928"/>
            <a:ext cx="10515600" cy="3200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400" spc="300" dirty="0">
                <a:solidFill>
                  <a:srgbClr val="EE1D35"/>
                </a:solidFill>
                <a:latin typeface="☞AKHAND LIGHT" pitchFamily="2" charset="77"/>
              </a:rPr>
              <a:t>FASE 1 · AANPAK</a:t>
            </a:r>
          </a:p>
        </p:txBody>
      </p:sp>
      <p:sp>
        <p:nvSpPr>
          <p:cNvPr id="102" name="Titel 102"/>
          <p:cNvSpPr txBox="1"/>
          <p:nvPr/>
        </p:nvSpPr>
        <p:spPr>
          <a:xfrm>
            <a:off x="640080" y="896112"/>
            <a:ext cx="1088136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3400" b="1" dirty="0">
                <a:solidFill>
                  <a:srgbClr val="2B3D44"/>
                </a:solidFill>
                <a:latin typeface="☞AKHAND" pitchFamily="2" charset="77"/>
              </a:rPr>
              <a:t>Vier bouwstenen om pragmatisch te starten</a:t>
            </a:r>
          </a:p>
        </p:txBody>
      </p:sp>
      <p:sp>
        <p:nvSpPr>
          <p:cNvPr id="103" name="Kaart 103"/>
          <p:cNvSpPr/>
          <p:nvPr/>
        </p:nvSpPr>
        <p:spPr>
          <a:xfrm>
            <a:off x="640080" y="1783080"/>
            <a:ext cx="2514600" cy="36118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BDC"/>
            </a:solidFill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04" name="Cirkel 104"/>
          <p:cNvSpPr/>
          <p:nvPr/>
        </p:nvSpPr>
        <p:spPr>
          <a:xfrm>
            <a:off x="914400" y="2057400"/>
            <a:ext cx="731520" cy="731520"/>
          </a:xfrm>
          <a:prstGeom prst="ellipse">
            <a:avLst/>
          </a:prstGeom>
          <a:solidFill>
            <a:srgbClr val="EE1D35"/>
          </a:solidFill>
          <a:ln>
            <a:noFill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105" name="Icoon 10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80" y="2240280"/>
            <a:ext cx="365760" cy="365760"/>
          </a:xfrm>
          <a:prstGeom prst="rect">
            <a:avLst/>
          </a:prstGeom>
        </p:spPr>
      </p:pic>
      <p:sp>
        <p:nvSpPr>
          <p:cNvPr id="106" name="Tekst 106"/>
          <p:cNvSpPr txBox="1"/>
          <p:nvPr/>
        </p:nvSpPr>
        <p:spPr>
          <a:xfrm>
            <a:off x="2468880" y="2039112"/>
            <a:ext cx="457200" cy="457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800" b="1" dirty="0">
                <a:solidFill>
                  <a:srgbClr val="D8DBDC"/>
                </a:solidFill>
                <a:latin typeface="☞AKHAND" pitchFamily="2" charset="77"/>
              </a:rPr>
              <a:t>1</a:t>
            </a:r>
          </a:p>
        </p:txBody>
      </p:sp>
      <p:sp>
        <p:nvSpPr>
          <p:cNvPr id="107" name="Tekst 107"/>
          <p:cNvSpPr txBox="1"/>
          <p:nvPr/>
        </p:nvSpPr>
        <p:spPr>
          <a:xfrm>
            <a:off x="914400" y="2971800"/>
            <a:ext cx="1965960" cy="6400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700" b="1" dirty="0">
                <a:solidFill>
                  <a:srgbClr val="2B3D44"/>
                </a:solidFill>
                <a:latin typeface="☞AKHAND" pitchFamily="2" charset="77"/>
              </a:rPr>
              <a:t>Dedicated capaciteit</a:t>
            </a:r>
          </a:p>
        </p:txBody>
      </p:sp>
      <p:sp>
        <p:nvSpPr>
          <p:cNvPr id="108" name="Tekst 108"/>
          <p:cNvSpPr txBox="1"/>
          <p:nvPr/>
        </p:nvSpPr>
        <p:spPr>
          <a:xfrm>
            <a:off x="914400" y="3657600"/>
            <a:ext cx="1965960" cy="12801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300" dirty="0">
                <a:solidFill>
                  <a:srgbClr val="4A575E"/>
                </a:solidFill>
                <a:latin typeface="☞AKHAND LIGHT" pitchFamily="2" charset="77"/>
              </a:rPr>
              <a:t>Een ingehuurde medewerker (2 tot 3 dagen per week) voor werving, administratie, leden en rapportage.</a:t>
            </a:r>
          </a:p>
        </p:txBody>
      </p:sp>
      <p:sp>
        <p:nvSpPr>
          <p:cNvPr id="109" name="Lijn 109"/>
          <p:cNvSpPr/>
          <p:nvPr/>
        </p:nvSpPr>
        <p:spPr>
          <a:xfrm>
            <a:off x="914400" y="4828032"/>
            <a:ext cx="1965960" cy="0"/>
          </a:xfrm>
          <a:prstGeom prst="rect">
            <a:avLst/>
          </a:prstGeom>
          <a:noFill/>
          <a:ln w="12700">
            <a:solidFill>
              <a:srgbClr val="D8DBDC"/>
            </a:solidFill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10" name="Tekst 110"/>
          <p:cNvSpPr txBox="1"/>
          <p:nvPr/>
        </p:nvSpPr>
        <p:spPr>
          <a:xfrm>
            <a:off x="914400" y="4919472"/>
            <a:ext cx="19659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 b="1" dirty="0">
                <a:solidFill>
                  <a:srgbClr val="EE1D35"/>
                </a:solidFill>
                <a:latin typeface="☞AKHAND LIGHT" pitchFamily="2" charset="77"/>
              </a:rPr>
              <a:t>Aansturing: bestuur</a:t>
            </a:r>
          </a:p>
        </p:txBody>
      </p:sp>
      <p:sp>
        <p:nvSpPr>
          <p:cNvPr id="111" name="Kaart 111"/>
          <p:cNvSpPr/>
          <p:nvPr/>
        </p:nvSpPr>
        <p:spPr>
          <a:xfrm>
            <a:off x="3429000" y="1783080"/>
            <a:ext cx="2514600" cy="36118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BDC"/>
            </a:solidFill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12" name="Cirkel 112"/>
          <p:cNvSpPr/>
          <p:nvPr/>
        </p:nvSpPr>
        <p:spPr>
          <a:xfrm>
            <a:off x="3703320" y="2057400"/>
            <a:ext cx="731520" cy="731520"/>
          </a:xfrm>
          <a:prstGeom prst="ellipse">
            <a:avLst/>
          </a:prstGeom>
          <a:solidFill>
            <a:srgbClr val="2B3D44"/>
          </a:solidFill>
          <a:ln>
            <a:noFill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113" name="Icoon 1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6200" y="2240280"/>
            <a:ext cx="365760" cy="365760"/>
          </a:xfrm>
          <a:prstGeom prst="rect">
            <a:avLst/>
          </a:prstGeom>
        </p:spPr>
      </p:pic>
      <p:sp>
        <p:nvSpPr>
          <p:cNvPr id="114" name="Tekst 114"/>
          <p:cNvSpPr txBox="1"/>
          <p:nvPr/>
        </p:nvSpPr>
        <p:spPr>
          <a:xfrm>
            <a:off x="5257800" y="2039112"/>
            <a:ext cx="457200" cy="457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800" b="1" dirty="0">
                <a:solidFill>
                  <a:srgbClr val="D8DBDC"/>
                </a:solidFill>
                <a:latin typeface="☞AKHAND" pitchFamily="2" charset="77"/>
              </a:rPr>
              <a:t>2</a:t>
            </a:r>
          </a:p>
        </p:txBody>
      </p:sp>
      <p:sp>
        <p:nvSpPr>
          <p:cNvPr id="115" name="Tekst 115"/>
          <p:cNvSpPr txBox="1"/>
          <p:nvPr/>
        </p:nvSpPr>
        <p:spPr>
          <a:xfrm>
            <a:off x="3703320" y="2971800"/>
            <a:ext cx="1965960" cy="6400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700" b="1" dirty="0">
                <a:solidFill>
                  <a:srgbClr val="2B3D44"/>
                </a:solidFill>
                <a:latin typeface="☞AKHAND" pitchFamily="2" charset="77"/>
              </a:rPr>
              <a:t>Lespakket Fred, hapklaar</a:t>
            </a:r>
          </a:p>
        </p:txBody>
      </p:sp>
      <p:sp>
        <p:nvSpPr>
          <p:cNvPr id="116" name="Tekst 116"/>
          <p:cNvSpPr txBox="1"/>
          <p:nvPr/>
        </p:nvSpPr>
        <p:spPr>
          <a:xfrm>
            <a:off x="3703320" y="3657600"/>
            <a:ext cx="1965960" cy="12801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300" dirty="0">
                <a:solidFill>
                  <a:srgbClr val="4A575E"/>
                </a:solidFill>
                <a:latin typeface="☞AKHAND LIGHT" pitchFamily="2" charset="77"/>
              </a:rPr>
              <a:t>Plug-and-play afronden: gastlessen door ouders (medewerkers) op de school van hun kind.</a:t>
            </a:r>
          </a:p>
        </p:txBody>
      </p:sp>
      <p:sp>
        <p:nvSpPr>
          <p:cNvPr id="117" name="Lijn 117"/>
          <p:cNvSpPr/>
          <p:nvPr/>
        </p:nvSpPr>
        <p:spPr>
          <a:xfrm>
            <a:off x="3703320" y="4828032"/>
            <a:ext cx="1965960" cy="0"/>
          </a:xfrm>
          <a:prstGeom prst="rect">
            <a:avLst/>
          </a:prstGeom>
          <a:noFill/>
          <a:ln w="12700">
            <a:solidFill>
              <a:srgbClr val="D8DBDC"/>
            </a:solidFill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18" name="Tekst 118"/>
          <p:cNvSpPr txBox="1"/>
          <p:nvPr/>
        </p:nvSpPr>
        <p:spPr>
          <a:xfrm>
            <a:off x="3703320" y="4919472"/>
            <a:ext cx="19659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 b="1" dirty="0">
                <a:solidFill>
                  <a:srgbClr val="EE1D35"/>
                </a:solidFill>
                <a:latin typeface="☞AKHAND LIGHT" pitchFamily="2" charset="77"/>
              </a:rPr>
              <a:t>Werkstroomleider: Astrid Renes</a:t>
            </a:r>
          </a:p>
        </p:txBody>
      </p:sp>
      <p:sp>
        <p:nvSpPr>
          <p:cNvPr id="119" name="Kaart 119"/>
          <p:cNvSpPr/>
          <p:nvPr/>
        </p:nvSpPr>
        <p:spPr>
          <a:xfrm>
            <a:off x="6217920" y="1783080"/>
            <a:ext cx="2514600" cy="36118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BDC"/>
            </a:solidFill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20" name="Cirkel 120"/>
          <p:cNvSpPr/>
          <p:nvPr/>
        </p:nvSpPr>
        <p:spPr>
          <a:xfrm>
            <a:off x="6492240" y="2057400"/>
            <a:ext cx="731520" cy="731520"/>
          </a:xfrm>
          <a:prstGeom prst="ellipse">
            <a:avLst/>
          </a:prstGeom>
          <a:solidFill>
            <a:srgbClr val="EE1D35"/>
          </a:solidFill>
          <a:ln>
            <a:noFill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121" name="Icoon 1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5120" y="2240280"/>
            <a:ext cx="365760" cy="365760"/>
          </a:xfrm>
          <a:prstGeom prst="rect">
            <a:avLst/>
          </a:prstGeom>
        </p:spPr>
      </p:pic>
      <p:sp>
        <p:nvSpPr>
          <p:cNvPr id="122" name="Tekst 122"/>
          <p:cNvSpPr txBox="1"/>
          <p:nvPr/>
        </p:nvSpPr>
        <p:spPr>
          <a:xfrm>
            <a:off x="8046720" y="2039112"/>
            <a:ext cx="457200" cy="457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800" b="1" dirty="0">
                <a:solidFill>
                  <a:srgbClr val="D8DBDC"/>
                </a:solidFill>
                <a:latin typeface="☞AKHAND" pitchFamily="2" charset="77"/>
              </a:rPr>
              <a:t>3</a:t>
            </a:r>
          </a:p>
        </p:txBody>
      </p:sp>
      <p:sp>
        <p:nvSpPr>
          <p:cNvPr id="123" name="Tekst 123"/>
          <p:cNvSpPr txBox="1"/>
          <p:nvPr/>
        </p:nvSpPr>
        <p:spPr>
          <a:xfrm>
            <a:off x="6492240" y="2971800"/>
            <a:ext cx="1965960" cy="6400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700" b="1" dirty="0">
                <a:solidFill>
                  <a:srgbClr val="2B3D44"/>
                </a:solidFill>
                <a:latin typeface="☞AKHAND" pitchFamily="2" charset="77"/>
              </a:rPr>
              <a:t>Digitaal platform</a:t>
            </a:r>
          </a:p>
        </p:txBody>
      </p:sp>
      <p:sp>
        <p:nvSpPr>
          <p:cNvPr id="124" name="Tekst 124"/>
          <p:cNvSpPr txBox="1"/>
          <p:nvPr/>
        </p:nvSpPr>
        <p:spPr>
          <a:xfrm>
            <a:off x="6492240" y="3657600"/>
            <a:ext cx="1965960" cy="12801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300" dirty="0">
                <a:solidFill>
                  <a:srgbClr val="4A575E"/>
                </a:solidFill>
                <a:latin typeface="☞AKHAND LIGHT" pitchFamily="2" charset="77"/>
              </a:rPr>
              <a:t>Eén platform met dashboard en downloadbare content voor leden en hun medewerkers.</a:t>
            </a:r>
          </a:p>
        </p:txBody>
      </p:sp>
      <p:sp>
        <p:nvSpPr>
          <p:cNvPr id="125" name="Lijn 125"/>
          <p:cNvSpPr/>
          <p:nvPr/>
        </p:nvSpPr>
        <p:spPr>
          <a:xfrm>
            <a:off x="6492240" y="4828032"/>
            <a:ext cx="1965960" cy="0"/>
          </a:xfrm>
          <a:prstGeom prst="rect">
            <a:avLst/>
          </a:prstGeom>
          <a:noFill/>
          <a:ln w="12700">
            <a:solidFill>
              <a:srgbClr val="D8DBDC"/>
            </a:solidFill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26" name="Tekst 126"/>
          <p:cNvSpPr txBox="1"/>
          <p:nvPr/>
        </p:nvSpPr>
        <p:spPr>
          <a:xfrm>
            <a:off x="6492240" y="4919472"/>
            <a:ext cx="19659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 b="1" dirty="0">
                <a:solidFill>
                  <a:srgbClr val="EE1D35"/>
                </a:solidFill>
                <a:latin typeface="☞AKHAND LIGHT" pitchFamily="2" charset="77"/>
              </a:rPr>
              <a:t>Werkstroomleider: nog te beleggen</a:t>
            </a:r>
          </a:p>
        </p:txBody>
      </p:sp>
      <p:sp>
        <p:nvSpPr>
          <p:cNvPr id="127" name="Kaart 127"/>
          <p:cNvSpPr/>
          <p:nvPr/>
        </p:nvSpPr>
        <p:spPr>
          <a:xfrm>
            <a:off x="9006840" y="1783080"/>
            <a:ext cx="2514600" cy="36118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BDC"/>
            </a:solidFill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28" name="Cirkel 128"/>
          <p:cNvSpPr/>
          <p:nvPr/>
        </p:nvSpPr>
        <p:spPr>
          <a:xfrm>
            <a:off x="9281160" y="2057400"/>
            <a:ext cx="731520" cy="731520"/>
          </a:xfrm>
          <a:prstGeom prst="ellipse">
            <a:avLst/>
          </a:prstGeom>
          <a:solidFill>
            <a:srgbClr val="2B3D44"/>
          </a:solidFill>
          <a:ln>
            <a:noFill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129" name="Icoon 12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64040" y="2240280"/>
            <a:ext cx="365760" cy="365760"/>
          </a:xfrm>
          <a:prstGeom prst="rect">
            <a:avLst/>
          </a:prstGeom>
        </p:spPr>
      </p:pic>
      <p:sp>
        <p:nvSpPr>
          <p:cNvPr id="130" name="Tekst 130"/>
          <p:cNvSpPr txBox="1"/>
          <p:nvPr/>
        </p:nvSpPr>
        <p:spPr>
          <a:xfrm>
            <a:off x="10835640" y="2039112"/>
            <a:ext cx="457200" cy="457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800" b="1" dirty="0">
                <a:solidFill>
                  <a:srgbClr val="D8DBDC"/>
                </a:solidFill>
                <a:latin typeface="☞AKHAND" pitchFamily="2" charset="77"/>
              </a:rPr>
              <a:t>4</a:t>
            </a:r>
          </a:p>
        </p:txBody>
      </p:sp>
      <p:sp>
        <p:nvSpPr>
          <p:cNvPr id="131" name="Tekst 131"/>
          <p:cNvSpPr txBox="1"/>
          <p:nvPr/>
        </p:nvSpPr>
        <p:spPr>
          <a:xfrm>
            <a:off x="9281160" y="2971800"/>
            <a:ext cx="1965960" cy="6400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700" b="1" dirty="0">
                <a:solidFill>
                  <a:srgbClr val="2B3D44"/>
                </a:solidFill>
                <a:latin typeface="☞AKHAND" pitchFamily="2" charset="77"/>
              </a:rPr>
              <a:t>Heldere communicatie</a:t>
            </a:r>
          </a:p>
        </p:txBody>
      </p:sp>
      <p:sp>
        <p:nvSpPr>
          <p:cNvPr id="132" name="Tekst 132"/>
          <p:cNvSpPr txBox="1"/>
          <p:nvPr/>
        </p:nvSpPr>
        <p:spPr>
          <a:xfrm>
            <a:off x="9281160" y="3657600"/>
            <a:ext cx="1965960" cy="12801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300" dirty="0">
                <a:solidFill>
                  <a:srgbClr val="4A575E"/>
                </a:solidFill>
                <a:latin typeface="☞AKHAND LIGHT" pitchFamily="2" charset="77"/>
              </a:rPr>
              <a:t>Wat de alliantie betekent voor de werkgever, richting de medewerker: aanpak, uitrol en resultaten.</a:t>
            </a:r>
          </a:p>
        </p:txBody>
      </p:sp>
      <p:sp>
        <p:nvSpPr>
          <p:cNvPr id="133" name="Lijn 133"/>
          <p:cNvSpPr/>
          <p:nvPr/>
        </p:nvSpPr>
        <p:spPr>
          <a:xfrm>
            <a:off x="9281160" y="4828032"/>
            <a:ext cx="1965960" cy="0"/>
          </a:xfrm>
          <a:prstGeom prst="rect">
            <a:avLst/>
          </a:prstGeom>
          <a:noFill/>
          <a:ln w="12700">
            <a:solidFill>
              <a:srgbClr val="D8DBDC"/>
            </a:solidFill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34" name="Tekst 134"/>
          <p:cNvSpPr txBox="1"/>
          <p:nvPr/>
        </p:nvSpPr>
        <p:spPr>
          <a:xfrm>
            <a:off x="9281160" y="4919472"/>
            <a:ext cx="19659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nl-NL" sz="1200" b="1" dirty="0">
                <a:solidFill>
                  <a:srgbClr val="EE1D35"/>
                </a:solidFill>
                <a:latin typeface="☞AKHAND LIGHT" pitchFamily="2" charset="77"/>
              </a:rPr>
              <a:t>Uitvoerder: Customerscope</a:t>
            </a:r>
          </a:p>
        </p:txBody>
      </p:sp>
      <p:sp>
        <p:nvSpPr>
          <p:cNvPr id="135" name="Paginanummer 135"/>
          <p:cNvSpPr txBox="1"/>
          <p:nvPr/>
        </p:nvSpPr>
        <p:spPr>
          <a:xfrm>
            <a:off x="640080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100" dirty="0">
                <a:solidFill>
                  <a:srgbClr val="8A979C"/>
                </a:solidFill>
                <a:latin typeface="☞AKHAND LIGHT" pitchFamily="2" charset="77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49799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oad with white lines&#10;&#10;AI-generated content may be incorrect.">
            <a:extLst>
              <a:ext uri="{FF2B5EF4-FFF2-40B4-BE49-F238E27FC236}">
                <a16:creationId xmlns:a16="http://schemas.microsoft.com/office/drawing/2014/main" id="{E79E87C3-98BF-E45F-11C2-0091A90512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</a:blip>
          <a:stretch>
            <a:fillRect/>
          </a:stretch>
        </p:blipFill>
        <p:spPr>
          <a:xfrm>
            <a:off x="4451349" y="-537029"/>
            <a:ext cx="8277679" cy="7630726"/>
          </a:xfrm>
          <a:prstGeom prst="rect">
            <a:avLst/>
          </a:prstGeom>
        </p:spPr>
      </p:pic>
      <p:pic>
        <p:nvPicPr>
          <p:cNvPr id="6" name="Picture 5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83AA155-467D-204F-CF7A-877215318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0370" y="5664595"/>
            <a:ext cx="2684404" cy="727814"/>
          </a:xfrm>
          <a:prstGeom prst="rect">
            <a:avLst/>
          </a:prstGeom>
        </p:spPr>
      </p:pic>
      <p:sp>
        <p:nvSpPr>
          <p:cNvPr id="101" name="Label 101"/>
          <p:cNvSpPr txBox="1"/>
          <p:nvPr/>
        </p:nvSpPr>
        <p:spPr>
          <a:xfrm>
            <a:off x="640080" y="566928"/>
            <a:ext cx="10515600" cy="3200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400" spc="300" dirty="0">
                <a:solidFill>
                  <a:srgbClr val="EE1D35"/>
                </a:solidFill>
                <a:latin typeface="☞AKHAND LIGHT" pitchFamily="2" charset="77"/>
              </a:rPr>
              <a:t>FASE 1 · PLANNING- (opstart vanaf moment akkoord) </a:t>
            </a:r>
          </a:p>
        </p:txBody>
      </p:sp>
      <p:sp>
        <p:nvSpPr>
          <p:cNvPr id="102" name="Titel 102"/>
          <p:cNvSpPr txBox="1"/>
          <p:nvPr/>
        </p:nvSpPr>
        <p:spPr>
          <a:xfrm>
            <a:off x="640080" y="896112"/>
            <a:ext cx="1088136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3400" b="1" dirty="0">
                <a:solidFill>
                  <a:srgbClr val="2B3D44"/>
                </a:solidFill>
                <a:latin typeface="☞AKHAND" pitchFamily="2" charset="77"/>
              </a:rPr>
              <a:t>Tijdlijn fase 1: van mandaat naar bewijs</a:t>
            </a:r>
          </a:p>
        </p:txBody>
      </p:sp>
      <p:sp>
        <p:nvSpPr>
          <p:cNvPr id="103" name="Tijdlijn 103"/>
          <p:cNvSpPr/>
          <p:nvPr/>
        </p:nvSpPr>
        <p:spPr>
          <a:xfrm>
            <a:off x="1730959" y="2697480"/>
            <a:ext cx="8727034" cy="0"/>
          </a:xfrm>
          <a:prstGeom prst="rect">
            <a:avLst/>
          </a:prstGeom>
          <a:noFill/>
          <a:ln w="25400">
            <a:solidFill>
              <a:srgbClr val="2B3D44"/>
            </a:solidFill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04" name="Tekst 104"/>
          <p:cNvSpPr txBox="1"/>
          <p:nvPr/>
        </p:nvSpPr>
        <p:spPr>
          <a:xfrm>
            <a:off x="640080" y="2011680"/>
            <a:ext cx="2044598" cy="3200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300" b="1" dirty="0">
                <a:solidFill>
                  <a:srgbClr val="EE1D35"/>
                </a:solidFill>
                <a:latin typeface="☞AKHAND" pitchFamily="2" charset="77"/>
              </a:rPr>
              <a:t>SEP–OKT 2026</a:t>
            </a:r>
          </a:p>
        </p:txBody>
      </p:sp>
      <p:sp>
        <p:nvSpPr>
          <p:cNvPr id="105" name="Mijlpaal 105"/>
          <p:cNvSpPr/>
          <p:nvPr/>
        </p:nvSpPr>
        <p:spPr>
          <a:xfrm>
            <a:off x="1548079" y="2514600"/>
            <a:ext cx="365760" cy="365760"/>
          </a:xfrm>
          <a:prstGeom prst="ellipse">
            <a:avLst/>
          </a:prstGeom>
          <a:solidFill>
            <a:srgbClr val="EE1D35"/>
          </a:solidFill>
          <a:ln>
            <a:noFill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06" name="Tekst 106"/>
          <p:cNvSpPr txBox="1"/>
          <p:nvPr/>
        </p:nvSpPr>
        <p:spPr>
          <a:xfrm>
            <a:off x="1548079" y="2514600"/>
            <a:ext cx="365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 b="1" dirty="0">
                <a:solidFill>
                  <a:srgbClr val="FFFFFF"/>
                </a:solidFill>
                <a:latin typeface="☞AKHAND" pitchFamily="2" charset="77"/>
              </a:rPr>
              <a:t>1</a:t>
            </a:r>
          </a:p>
        </p:txBody>
      </p:sp>
      <p:sp>
        <p:nvSpPr>
          <p:cNvPr id="107" name="Tekst 107"/>
          <p:cNvSpPr txBox="1"/>
          <p:nvPr/>
        </p:nvSpPr>
        <p:spPr>
          <a:xfrm>
            <a:off x="731520" y="3108960"/>
            <a:ext cx="1907438" cy="4114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600" b="1" dirty="0">
                <a:solidFill>
                  <a:srgbClr val="2B3D44"/>
                </a:solidFill>
                <a:latin typeface="☞AKHAND" pitchFamily="2" charset="77"/>
              </a:rPr>
              <a:t>Opstart</a:t>
            </a:r>
          </a:p>
        </p:txBody>
      </p:sp>
      <p:sp>
        <p:nvSpPr>
          <p:cNvPr id="108" name="Tekst 108"/>
          <p:cNvSpPr txBox="1"/>
          <p:nvPr/>
        </p:nvSpPr>
        <p:spPr>
          <a:xfrm>
            <a:off x="731520" y="3611880"/>
            <a:ext cx="1907438" cy="11887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300" dirty="0">
                <a:solidFill>
                  <a:srgbClr val="4A575E"/>
                </a:solidFill>
                <a:latin typeface="☞AKHAND LIGHT" pitchFamily="2" charset="77"/>
              </a:rPr>
              <a:t>Strategie bevestigd, medewerker geworven, doelstelling vastgelegd.</a:t>
            </a:r>
          </a:p>
        </p:txBody>
      </p:sp>
      <p:sp>
        <p:nvSpPr>
          <p:cNvPr id="109" name="Tekst 109"/>
          <p:cNvSpPr txBox="1"/>
          <p:nvPr/>
        </p:nvSpPr>
        <p:spPr>
          <a:xfrm>
            <a:off x="2821838" y="2011680"/>
            <a:ext cx="2044598" cy="3200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300" b="1" dirty="0">
                <a:solidFill>
                  <a:srgbClr val="2B3D44"/>
                </a:solidFill>
                <a:latin typeface="☞AKHAND" pitchFamily="2" charset="77"/>
              </a:rPr>
              <a:t>OKT–DEC 2026</a:t>
            </a:r>
          </a:p>
        </p:txBody>
      </p:sp>
      <p:sp>
        <p:nvSpPr>
          <p:cNvPr id="110" name="Mijlpaal 110"/>
          <p:cNvSpPr/>
          <p:nvPr/>
        </p:nvSpPr>
        <p:spPr>
          <a:xfrm>
            <a:off x="3729838" y="2514600"/>
            <a:ext cx="365760" cy="365760"/>
          </a:xfrm>
          <a:prstGeom prst="ellipse">
            <a:avLst/>
          </a:prstGeom>
          <a:solidFill>
            <a:srgbClr val="2B3D44"/>
          </a:solidFill>
          <a:ln>
            <a:noFill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11" name="Tekst 111"/>
          <p:cNvSpPr txBox="1"/>
          <p:nvPr/>
        </p:nvSpPr>
        <p:spPr>
          <a:xfrm>
            <a:off x="3729838" y="2514600"/>
            <a:ext cx="365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 b="1" dirty="0">
                <a:solidFill>
                  <a:srgbClr val="FFFFFF"/>
                </a:solidFill>
                <a:latin typeface="☞AKHAND" pitchFamily="2" charset="77"/>
              </a:rPr>
              <a:t>2</a:t>
            </a:r>
          </a:p>
        </p:txBody>
      </p:sp>
      <p:sp>
        <p:nvSpPr>
          <p:cNvPr id="112" name="Tekst 112"/>
          <p:cNvSpPr txBox="1"/>
          <p:nvPr/>
        </p:nvSpPr>
        <p:spPr>
          <a:xfrm>
            <a:off x="2913278" y="3108960"/>
            <a:ext cx="1907438" cy="4114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600" b="1" dirty="0">
                <a:solidFill>
                  <a:srgbClr val="2B3D44"/>
                </a:solidFill>
                <a:latin typeface="☞AKHAND" pitchFamily="2" charset="77"/>
              </a:rPr>
              <a:t>Bouwen</a:t>
            </a:r>
          </a:p>
        </p:txBody>
      </p:sp>
      <p:sp>
        <p:nvSpPr>
          <p:cNvPr id="113" name="Tekst 113"/>
          <p:cNvSpPr txBox="1"/>
          <p:nvPr/>
        </p:nvSpPr>
        <p:spPr>
          <a:xfrm>
            <a:off x="2913278" y="3611880"/>
            <a:ext cx="1907438" cy="11887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300" dirty="0">
                <a:solidFill>
                  <a:srgbClr val="4A575E"/>
                </a:solidFill>
                <a:latin typeface="☞AKHAND LIGHT" pitchFamily="2" charset="77"/>
              </a:rPr>
              <a:t>Lespakket hapklaar maken, platform en dashboard bouwen, communicatie-opzet ontwikkelen.</a:t>
            </a:r>
          </a:p>
        </p:txBody>
      </p:sp>
      <p:sp>
        <p:nvSpPr>
          <p:cNvPr id="114" name="Tekst 114"/>
          <p:cNvSpPr txBox="1"/>
          <p:nvPr/>
        </p:nvSpPr>
        <p:spPr>
          <a:xfrm>
            <a:off x="5003597" y="2011680"/>
            <a:ext cx="2044598" cy="3200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300" b="1" dirty="0">
                <a:solidFill>
                  <a:srgbClr val="EE1D35"/>
                </a:solidFill>
                <a:latin typeface="☞AKHAND" pitchFamily="2" charset="77"/>
              </a:rPr>
              <a:t>1 JAN 2027</a:t>
            </a:r>
          </a:p>
        </p:txBody>
      </p:sp>
      <p:sp>
        <p:nvSpPr>
          <p:cNvPr id="115" name="Mijlpaal 115"/>
          <p:cNvSpPr/>
          <p:nvPr/>
        </p:nvSpPr>
        <p:spPr>
          <a:xfrm>
            <a:off x="5911596" y="2514600"/>
            <a:ext cx="365760" cy="365760"/>
          </a:xfrm>
          <a:prstGeom prst="ellipse">
            <a:avLst/>
          </a:prstGeom>
          <a:solidFill>
            <a:srgbClr val="EE1D35"/>
          </a:solidFill>
          <a:ln>
            <a:noFill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16" name="Tekst 116"/>
          <p:cNvSpPr txBox="1"/>
          <p:nvPr/>
        </p:nvSpPr>
        <p:spPr>
          <a:xfrm>
            <a:off x="5911596" y="2514600"/>
            <a:ext cx="365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 b="1" dirty="0">
                <a:solidFill>
                  <a:srgbClr val="FFFFFF"/>
                </a:solidFill>
                <a:latin typeface="☞AKHAND" pitchFamily="2" charset="77"/>
              </a:rPr>
              <a:t>3</a:t>
            </a:r>
          </a:p>
        </p:txBody>
      </p:sp>
      <p:sp>
        <p:nvSpPr>
          <p:cNvPr id="117" name="Tekst 117"/>
          <p:cNvSpPr txBox="1"/>
          <p:nvPr/>
        </p:nvSpPr>
        <p:spPr>
          <a:xfrm>
            <a:off x="5095037" y="3108960"/>
            <a:ext cx="1907438" cy="4114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600" b="1" dirty="0">
                <a:solidFill>
                  <a:srgbClr val="2B3D44"/>
                </a:solidFill>
                <a:latin typeface="☞AKHAND" pitchFamily="2" charset="77"/>
              </a:rPr>
              <a:t>Livegang</a:t>
            </a:r>
          </a:p>
        </p:txBody>
      </p:sp>
      <p:sp>
        <p:nvSpPr>
          <p:cNvPr id="118" name="Tekst 118"/>
          <p:cNvSpPr txBox="1"/>
          <p:nvPr/>
        </p:nvSpPr>
        <p:spPr>
          <a:xfrm>
            <a:off x="5095037" y="3611880"/>
            <a:ext cx="1907438" cy="11887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300" dirty="0">
                <a:solidFill>
                  <a:srgbClr val="4A575E"/>
                </a:solidFill>
                <a:latin typeface="☞AKHAND LIGHT" pitchFamily="2" charset="77"/>
              </a:rPr>
              <a:t>Lespakket en eerste dashboard beschikbaar; communicatie naar leden.</a:t>
            </a:r>
          </a:p>
        </p:txBody>
      </p:sp>
      <p:sp>
        <p:nvSpPr>
          <p:cNvPr id="119" name="Tekst 119"/>
          <p:cNvSpPr txBox="1"/>
          <p:nvPr/>
        </p:nvSpPr>
        <p:spPr>
          <a:xfrm>
            <a:off x="7185355" y="2011680"/>
            <a:ext cx="2044598" cy="3200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300" b="1" dirty="0">
                <a:solidFill>
                  <a:srgbClr val="2B3D44"/>
                </a:solidFill>
                <a:latin typeface="☞AKHAND" pitchFamily="2" charset="77"/>
              </a:rPr>
              <a:t>JAN–APR 2027</a:t>
            </a:r>
          </a:p>
        </p:txBody>
      </p:sp>
      <p:sp>
        <p:nvSpPr>
          <p:cNvPr id="120" name="Mijlpaal 120"/>
          <p:cNvSpPr/>
          <p:nvPr/>
        </p:nvSpPr>
        <p:spPr>
          <a:xfrm>
            <a:off x="8093354" y="2514600"/>
            <a:ext cx="365760" cy="365760"/>
          </a:xfrm>
          <a:prstGeom prst="ellipse">
            <a:avLst/>
          </a:prstGeom>
          <a:solidFill>
            <a:srgbClr val="2B3D44"/>
          </a:solidFill>
          <a:ln>
            <a:noFill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21" name="Tekst 121"/>
          <p:cNvSpPr txBox="1"/>
          <p:nvPr/>
        </p:nvSpPr>
        <p:spPr>
          <a:xfrm>
            <a:off x="8093354" y="2514600"/>
            <a:ext cx="365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 b="1" dirty="0">
                <a:solidFill>
                  <a:srgbClr val="FFFFFF"/>
                </a:solidFill>
                <a:latin typeface="☞AKHAND" pitchFamily="2" charset="77"/>
              </a:rPr>
              <a:t>4</a:t>
            </a:r>
          </a:p>
        </p:txBody>
      </p:sp>
      <p:sp>
        <p:nvSpPr>
          <p:cNvPr id="122" name="Tekst 122"/>
          <p:cNvSpPr txBox="1"/>
          <p:nvPr/>
        </p:nvSpPr>
        <p:spPr>
          <a:xfrm>
            <a:off x="7276795" y="3108960"/>
            <a:ext cx="1907438" cy="4114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600" b="1" dirty="0">
                <a:solidFill>
                  <a:srgbClr val="2B3D44"/>
                </a:solidFill>
                <a:latin typeface="☞AKHAND" pitchFamily="2" charset="77"/>
              </a:rPr>
              <a:t>Uitrol en gebruik</a:t>
            </a:r>
          </a:p>
        </p:txBody>
      </p:sp>
      <p:sp>
        <p:nvSpPr>
          <p:cNvPr id="123" name="Tekst 123"/>
          <p:cNvSpPr txBox="1"/>
          <p:nvPr/>
        </p:nvSpPr>
        <p:spPr>
          <a:xfrm>
            <a:off x="7276795" y="3611880"/>
            <a:ext cx="1907438" cy="11887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300" dirty="0">
                <a:solidFill>
                  <a:srgbClr val="4A575E"/>
                </a:solidFill>
                <a:latin typeface="☞AKHAND LIGHT" pitchFamily="2" charset="77"/>
              </a:rPr>
              <a:t>Gastlessen door medewerkers, platform in gebruik, eerste dashboarddata.</a:t>
            </a:r>
          </a:p>
        </p:txBody>
      </p:sp>
      <p:sp>
        <p:nvSpPr>
          <p:cNvPr id="124" name="Tekst 124"/>
          <p:cNvSpPr txBox="1"/>
          <p:nvPr/>
        </p:nvSpPr>
        <p:spPr>
          <a:xfrm>
            <a:off x="9367114" y="2011680"/>
            <a:ext cx="2044598" cy="3200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300" b="1" dirty="0">
                <a:solidFill>
                  <a:srgbClr val="EE1D35"/>
                </a:solidFill>
                <a:latin typeface="☞AKHAND" pitchFamily="2" charset="77"/>
              </a:rPr>
              <a:t>MEDIO 2027</a:t>
            </a:r>
          </a:p>
        </p:txBody>
      </p:sp>
      <p:sp>
        <p:nvSpPr>
          <p:cNvPr id="125" name="Mijlpaal 125"/>
          <p:cNvSpPr/>
          <p:nvPr/>
        </p:nvSpPr>
        <p:spPr>
          <a:xfrm>
            <a:off x="10275113" y="2514600"/>
            <a:ext cx="365760" cy="365760"/>
          </a:xfrm>
          <a:prstGeom prst="ellipse">
            <a:avLst/>
          </a:prstGeom>
          <a:solidFill>
            <a:srgbClr val="EE1D35"/>
          </a:solidFill>
          <a:ln>
            <a:noFill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26" name="Tekst 126"/>
          <p:cNvSpPr txBox="1"/>
          <p:nvPr/>
        </p:nvSpPr>
        <p:spPr>
          <a:xfrm>
            <a:off x="10275113" y="2514600"/>
            <a:ext cx="365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 b="1" dirty="0">
                <a:solidFill>
                  <a:srgbClr val="FFFFFF"/>
                </a:solidFill>
                <a:latin typeface="☞AKHAND" pitchFamily="2" charset="77"/>
              </a:rPr>
              <a:t>5</a:t>
            </a:r>
          </a:p>
        </p:txBody>
      </p:sp>
      <p:sp>
        <p:nvSpPr>
          <p:cNvPr id="127" name="Tekst 127"/>
          <p:cNvSpPr txBox="1"/>
          <p:nvPr/>
        </p:nvSpPr>
        <p:spPr>
          <a:xfrm>
            <a:off x="9458554" y="3108960"/>
            <a:ext cx="1907438" cy="4114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600" b="1" dirty="0">
                <a:solidFill>
                  <a:srgbClr val="2B3D44"/>
                </a:solidFill>
                <a:latin typeface="☞AKHAND" pitchFamily="2" charset="77"/>
              </a:rPr>
              <a:t>Bewijs en besluit</a:t>
            </a:r>
          </a:p>
        </p:txBody>
      </p:sp>
      <p:sp>
        <p:nvSpPr>
          <p:cNvPr id="128" name="Tekst 128"/>
          <p:cNvSpPr txBox="1"/>
          <p:nvPr/>
        </p:nvSpPr>
        <p:spPr>
          <a:xfrm>
            <a:off x="9458554" y="3611880"/>
            <a:ext cx="1907438" cy="11887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300" dirty="0">
                <a:solidFill>
                  <a:srgbClr val="4A575E"/>
                </a:solidFill>
                <a:latin typeface="☞AKHAND LIGHT" pitchFamily="2" charset="77"/>
              </a:rPr>
              <a:t>Resultaten en leerpunten gedeeld; besluit over opschalen naar fase 2.</a:t>
            </a:r>
          </a:p>
        </p:txBody>
      </p:sp>
      <p:sp>
        <p:nvSpPr>
          <p:cNvPr id="129" name="Kader 129"/>
          <p:cNvSpPr/>
          <p:nvPr/>
        </p:nvSpPr>
        <p:spPr>
          <a:xfrm>
            <a:off x="640080" y="4846320"/>
            <a:ext cx="7863840" cy="685800"/>
          </a:xfrm>
          <a:prstGeom prst="rect">
            <a:avLst/>
          </a:prstGeom>
          <a:solidFill>
            <a:srgbClr val="F4F5F6"/>
          </a:solidFill>
          <a:ln>
            <a:noFill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30" name="Tekst 130"/>
          <p:cNvSpPr txBox="1"/>
          <p:nvPr/>
        </p:nvSpPr>
        <p:spPr>
          <a:xfrm>
            <a:off x="868680" y="4846320"/>
            <a:ext cx="7498080" cy="685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300" b="1" dirty="0">
                <a:solidFill>
                  <a:srgbClr val="EE1D35"/>
                </a:solidFill>
                <a:latin typeface="☞AKHAND" pitchFamily="2" charset="77"/>
              </a:rPr>
              <a:t>Voorwaardelijk: </a:t>
            </a:r>
            <a:r>
              <a:rPr lang="nl-NL" sz="1300" dirty="0">
                <a:solidFill>
                  <a:srgbClr val="2B3D44"/>
                </a:solidFill>
                <a:latin typeface="☞AKHAND LIGHT" pitchFamily="2" charset="77"/>
              </a:rPr>
              <a:t>de haalbaarheid beoordelen we na de Alliantiedag (3 november). Bij te weinig betalende leden op driejarige basis schalen we af naar plan B (afhankelijk van financiële middelen).</a:t>
            </a:r>
          </a:p>
        </p:txBody>
      </p:sp>
      <p:sp>
        <p:nvSpPr>
          <p:cNvPr id="131" name="Paginanummer 131"/>
          <p:cNvSpPr txBox="1"/>
          <p:nvPr/>
        </p:nvSpPr>
        <p:spPr>
          <a:xfrm>
            <a:off x="640080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100" dirty="0">
                <a:solidFill>
                  <a:srgbClr val="8A979C"/>
                </a:solidFill>
                <a:latin typeface="☞AKHAND LIGHT" pitchFamily="2" charset="77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349799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oad with white lines&#10;&#10;AI-generated content may be incorrect.">
            <a:extLst>
              <a:ext uri="{FF2B5EF4-FFF2-40B4-BE49-F238E27FC236}">
                <a16:creationId xmlns:a16="http://schemas.microsoft.com/office/drawing/2014/main" id="{E79E87C3-98BF-E45F-11C2-0091A90512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</a:blip>
          <a:stretch>
            <a:fillRect/>
          </a:stretch>
        </p:blipFill>
        <p:spPr>
          <a:xfrm>
            <a:off x="4451349" y="-537029"/>
            <a:ext cx="8277679" cy="7630726"/>
          </a:xfrm>
          <a:prstGeom prst="rect">
            <a:avLst/>
          </a:prstGeom>
        </p:spPr>
      </p:pic>
      <p:pic>
        <p:nvPicPr>
          <p:cNvPr id="6" name="Picture 5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83AA155-467D-204F-CF7A-877215318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0370" y="5664595"/>
            <a:ext cx="2684404" cy="727814"/>
          </a:xfrm>
          <a:prstGeom prst="rect">
            <a:avLst/>
          </a:prstGeom>
        </p:spPr>
      </p:pic>
      <p:sp>
        <p:nvSpPr>
          <p:cNvPr id="101" name="Label 101"/>
          <p:cNvSpPr txBox="1"/>
          <p:nvPr/>
        </p:nvSpPr>
        <p:spPr>
          <a:xfrm>
            <a:off x="640080" y="566928"/>
            <a:ext cx="10515600" cy="3200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400" spc="300" dirty="0">
                <a:solidFill>
                  <a:srgbClr val="EE1D35"/>
                </a:solidFill>
                <a:latin typeface="☞AKHAND LIGHT" pitchFamily="2" charset="77"/>
              </a:rPr>
              <a:t>WAARDE VOOR DE WERKGEVER</a:t>
            </a:r>
          </a:p>
        </p:txBody>
      </p:sp>
      <p:sp>
        <p:nvSpPr>
          <p:cNvPr id="102" name="Titel 102"/>
          <p:cNvSpPr txBox="1"/>
          <p:nvPr/>
        </p:nvSpPr>
        <p:spPr>
          <a:xfrm>
            <a:off x="640080" y="896112"/>
            <a:ext cx="1088136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3400" b="1" dirty="0">
                <a:solidFill>
                  <a:srgbClr val="2B3D44"/>
                </a:solidFill>
                <a:latin typeface="☞AKHAND" pitchFamily="2" charset="77"/>
              </a:rPr>
              <a:t>“What’s in it for me?” voor de werkgever</a:t>
            </a:r>
          </a:p>
        </p:txBody>
      </p:sp>
      <p:sp>
        <p:nvSpPr>
          <p:cNvPr id="103" name="Tekst 103"/>
          <p:cNvSpPr txBox="1"/>
          <p:nvPr/>
        </p:nvSpPr>
        <p:spPr>
          <a:xfrm>
            <a:off x="640080" y="1691640"/>
            <a:ext cx="96012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500" dirty="0">
                <a:solidFill>
                  <a:srgbClr val="4A575E"/>
                </a:solidFill>
                <a:latin typeface="☞AKHAND LIGHT" pitchFamily="2" charset="77"/>
              </a:rPr>
              <a:t>Aansluiten levert de werkgever een sterke bijdrage aan de S van ESG en aan een maatschappelijk belang: het beschermen van een kwetsbare doelgroep, via de eigen medewerker.</a:t>
            </a:r>
          </a:p>
        </p:txBody>
      </p:sp>
      <p:sp>
        <p:nvSpPr>
          <p:cNvPr id="104" name="Kaart 104"/>
          <p:cNvSpPr/>
          <p:nvPr/>
        </p:nvSpPr>
        <p:spPr>
          <a:xfrm>
            <a:off x="640080" y="2651760"/>
            <a:ext cx="251460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BDC"/>
            </a:solidFill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05" name="Cirkel 105"/>
          <p:cNvSpPr/>
          <p:nvPr/>
        </p:nvSpPr>
        <p:spPr>
          <a:xfrm>
            <a:off x="914400" y="2926080"/>
            <a:ext cx="640080" cy="640080"/>
          </a:xfrm>
          <a:prstGeom prst="ellipse">
            <a:avLst/>
          </a:prstGeom>
          <a:solidFill>
            <a:srgbClr val="EE1D35"/>
          </a:solidFill>
          <a:ln>
            <a:noFill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106" name="Icoon 10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4420" y="3086100"/>
            <a:ext cx="320040" cy="320040"/>
          </a:xfrm>
          <a:prstGeom prst="rect">
            <a:avLst/>
          </a:prstGeom>
        </p:spPr>
      </p:pic>
      <p:sp>
        <p:nvSpPr>
          <p:cNvPr id="107" name="Tekst 107"/>
          <p:cNvSpPr txBox="1"/>
          <p:nvPr/>
        </p:nvSpPr>
        <p:spPr>
          <a:xfrm>
            <a:off x="914400" y="3703320"/>
            <a:ext cx="1965960" cy="5486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600" b="1" dirty="0">
                <a:solidFill>
                  <a:srgbClr val="2B3D44"/>
                </a:solidFill>
                <a:latin typeface="☞AKHAND" pitchFamily="2" charset="77"/>
              </a:rPr>
              <a:t>S van ESG</a:t>
            </a:r>
          </a:p>
        </p:txBody>
      </p:sp>
      <p:sp>
        <p:nvSpPr>
          <p:cNvPr id="108" name="Tekst 108"/>
          <p:cNvSpPr txBox="1"/>
          <p:nvPr/>
        </p:nvSpPr>
        <p:spPr>
          <a:xfrm>
            <a:off x="914400" y="4206240"/>
            <a:ext cx="1965960" cy="1143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300" dirty="0">
                <a:solidFill>
                  <a:srgbClr val="4A575E"/>
                </a:solidFill>
                <a:latin typeface="☞AKHAND LIGHT" pitchFamily="2" charset="77"/>
              </a:rPr>
              <a:t>Aantoonbare sociale impact en een sterk verhaal voor de ESG-rapportage.</a:t>
            </a:r>
          </a:p>
        </p:txBody>
      </p:sp>
      <p:sp>
        <p:nvSpPr>
          <p:cNvPr id="109" name="Kaart 109"/>
          <p:cNvSpPr/>
          <p:nvPr/>
        </p:nvSpPr>
        <p:spPr>
          <a:xfrm>
            <a:off x="3429000" y="2651760"/>
            <a:ext cx="251460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BDC"/>
            </a:solidFill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10" name="Cirkel 110"/>
          <p:cNvSpPr/>
          <p:nvPr/>
        </p:nvSpPr>
        <p:spPr>
          <a:xfrm>
            <a:off x="3703320" y="2926080"/>
            <a:ext cx="640080" cy="640080"/>
          </a:xfrm>
          <a:prstGeom prst="ellipse">
            <a:avLst/>
          </a:prstGeom>
          <a:solidFill>
            <a:srgbClr val="2B3D44"/>
          </a:solidFill>
          <a:ln>
            <a:noFill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111" name="Icoon 1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3340" y="3086100"/>
            <a:ext cx="320040" cy="320040"/>
          </a:xfrm>
          <a:prstGeom prst="rect">
            <a:avLst/>
          </a:prstGeom>
        </p:spPr>
      </p:pic>
      <p:sp>
        <p:nvSpPr>
          <p:cNvPr id="112" name="Tekst 112"/>
          <p:cNvSpPr txBox="1"/>
          <p:nvPr/>
        </p:nvSpPr>
        <p:spPr>
          <a:xfrm>
            <a:off x="3703320" y="3703320"/>
            <a:ext cx="1965960" cy="5486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600" b="1" dirty="0">
                <a:solidFill>
                  <a:srgbClr val="2B3D44"/>
                </a:solidFill>
                <a:latin typeface="☞AKHAND" pitchFamily="2" charset="77"/>
              </a:rPr>
              <a:t>Kwetsbare doelgroep</a:t>
            </a:r>
          </a:p>
        </p:txBody>
      </p:sp>
      <p:sp>
        <p:nvSpPr>
          <p:cNvPr id="113" name="Tekst 113"/>
          <p:cNvSpPr txBox="1"/>
          <p:nvPr/>
        </p:nvSpPr>
        <p:spPr>
          <a:xfrm>
            <a:off x="3703320" y="4206240"/>
            <a:ext cx="1965960" cy="1143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300" dirty="0">
                <a:solidFill>
                  <a:srgbClr val="4A575E"/>
                </a:solidFill>
                <a:latin typeface="☞AKHAND LIGHT" pitchFamily="2" charset="77"/>
              </a:rPr>
              <a:t>Via programma, tools en aanpak worden ongevallen bij kinderen, ouderen en fietsers voorkomen.</a:t>
            </a:r>
          </a:p>
        </p:txBody>
      </p:sp>
      <p:sp>
        <p:nvSpPr>
          <p:cNvPr id="114" name="Kaart 114"/>
          <p:cNvSpPr/>
          <p:nvPr/>
        </p:nvSpPr>
        <p:spPr>
          <a:xfrm>
            <a:off x="6217920" y="2651760"/>
            <a:ext cx="251460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BDC"/>
            </a:solidFill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15" name="Cirkel 115"/>
          <p:cNvSpPr/>
          <p:nvPr/>
        </p:nvSpPr>
        <p:spPr>
          <a:xfrm>
            <a:off x="6492240" y="2926080"/>
            <a:ext cx="640080" cy="640080"/>
          </a:xfrm>
          <a:prstGeom prst="ellipse">
            <a:avLst/>
          </a:prstGeom>
          <a:solidFill>
            <a:srgbClr val="EE1D35"/>
          </a:solidFill>
          <a:ln>
            <a:noFill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116" name="Icoon 1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52260" y="3086100"/>
            <a:ext cx="320040" cy="320040"/>
          </a:xfrm>
          <a:prstGeom prst="rect">
            <a:avLst/>
          </a:prstGeom>
        </p:spPr>
      </p:pic>
      <p:sp>
        <p:nvSpPr>
          <p:cNvPr id="117" name="Tekst 117"/>
          <p:cNvSpPr txBox="1"/>
          <p:nvPr/>
        </p:nvSpPr>
        <p:spPr>
          <a:xfrm>
            <a:off x="6492240" y="3703320"/>
            <a:ext cx="1965960" cy="5486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600" b="1" dirty="0">
                <a:solidFill>
                  <a:srgbClr val="2B3D44"/>
                </a:solidFill>
                <a:latin typeface="☞AKHAND" pitchFamily="2" charset="77"/>
              </a:rPr>
              <a:t>Veiligere medewerkers</a:t>
            </a:r>
          </a:p>
        </p:txBody>
      </p:sp>
      <p:sp>
        <p:nvSpPr>
          <p:cNvPr id="118" name="Tekst 118"/>
          <p:cNvSpPr txBox="1"/>
          <p:nvPr/>
        </p:nvSpPr>
        <p:spPr>
          <a:xfrm>
            <a:off x="6492240" y="4206240"/>
            <a:ext cx="1965960" cy="1143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300" dirty="0">
                <a:solidFill>
                  <a:srgbClr val="4A575E"/>
                </a:solidFill>
                <a:latin typeface="☞AKHAND LIGHT" pitchFamily="2" charset="77"/>
              </a:rPr>
              <a:t>Bewustwording en gedrag verbeteren bij de eigen medewerkers in het verkeer.</a:t>
            </a:r>
          </a:p>
        </p:txBody>
      </p:sp>
      <p:sp>
        <p:nvSpPr>
          <p:cNvPr id="119" name="Kaart 119"/>
          <p:cNvSpPr/>
          <p:nvPr/>
        </p:nvSpPr>
        <p:spPr>
          <a:xfrm>
            <a:off x="9006840" y="2651760"/>
            <a:ext cx="251460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BDC"/>
            </a:solidFill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20" name="Cirkel 120"/>
          <p:cNvSpPr/>
          <p:nvPr/>
        </p:nvSpPr>
        <p:spPr>
          <a:xfrm>
            <a:off x="9281160" y="2926080"/>
            <a:ext cx="640080" cy="640080"/>
          </a:xfrm>
          <a:prstGeom prst="ellipse">
            <a:avLst/>
          </a:prstGeom>
          <a:solidFill>
            <a:srgbClr val="2B3D44"/>
          </a:solidFill>
          <a:ln>
            <a:noFill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121" name="Icoon 1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41180" y="3086100"/>
            <a:ext cx="320040" cy="320040"/>
          </a:xfrm>
          <a:prstGeom prst="rect">
            <a:avLst/>
          </a:prstGeom>
        </p:spPr>
      </p:pic>
      <p:sp>
        <p:nvSpPr>
          <p:cNvPr id="122" name="Tekst 122"/>
          <p:cNvSpPr txBox="1"/>
          <p:nvPr/>
        </p:nvSpPr>
        <p:spPr>
          <a:xfrm>
            <a:off x="9281160" y="3703320"/>
            <a:ext cx="1965960" cy="5486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600" b="1" dirty="0">
                <a:solidFill>
                  <a:srgbClr val="2B3D44"/>
                </a:solidFill>
                <a:latin typeface="☞AKHAND" pitchFamily="2" charset="77"/>
              </a:rPr>
              <a:t>Minder ongevallen</a:t>
            </a:r>
          </a:p>
        </p:txBody>
      </p:sp>
      <p:sp>
        <p:nvSpPr>
          <p:cNvPr id="123" name="Tekst 123"/>
          <p:cNvSpPr txBox="1"/>
          <p:nvPr/>
        </p:nvSpPr>
        <p:spPr>
          <a:xfrm>
            <a:off x="9281160" y="4206240"/>
            <a:ext cx="1965960" cy="1143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300" dirty="0">
                <a:solidFill>
                  <a:srgbClr val="4A575E"/>
                </a:solidFill>
                <a:latin typeface="☞AKHAND LIGHT" pitchFamily="2" charset="77"/>
              </a:rPr>
              <a:t>De alliantie levert een aantoonbaar resultaat en geeft dat terug aan de werkgever (lid).</a:t>
            </a:r>
          </a:p>
        </p:txBody>
      </p:sp>
      <p:sp>
        <p:nvSpPr>
          <p:cNvPr id="124" name="Paginanummer 124"/>
          <p:cNvSpPr txBox="1"/>
          <p:nvPr/>
        </p:nvSpPr>
        <p:spPr>
          <a:xfrm>
            <a:off x="640080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100" dirty="0">
                <a:solidFill>
                  <a:srgbClr val="8A979C"/>
                </a:solidFill>
                <a:latin typeface="☞AKHAND LIGHT" pitchFamily="2" charset="77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349799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oad with white lines&#10;&#10;AI-generated content may be incorrect.">
            <a:extLst>
              <a:ext uri="{FF2B5EF4-FFF2-40B4-BE49-F238E27FC236}">
                <a16:creationId xmlns:a16="http://schemas.microsoft.com/office/drawing/2014/main" id="{E79E87C3-98BF-E45F-11C2-0091A90512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</a:blip>
          <a:stretch>
            <a:fillRect/>
          </a:stretch>
        </p:blipFill>
        <p:spPr>
          <a:xfrm>
            <a:off x="4451349" y="-537029"/>
            <a:ext cx="8277679" cy="7630726"/>
          </a:xfrm>
          <a:prstGeom prst="rect">
            <a:avLst/>
          </a:prstGeom>
        </p:spPr>
      </p:pic>
      <p:pic>
        <p:nvPicPr>
          <p:cNvPr id="6" name="Picture 5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83AA155-467D-204F-CF7A-877215318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0370" y="5664595"/>
            <a:ext cx="2684404" cy="727814"/>
          </a:xfrm>
          <a:prstGeom prst="rect">
            <a:avLst/>
          </a:prstGeom>
        </p:spPr>
      </p:pic>
      <p:sp>
        <p:nvSpPr>
          <p:cNvPr id="101" name="Label 101"/>
          <p:cNvSpPr txBox="1"/>
          <p:nvPr/>
        </p:nvSpPr>
        <p:spPr>
          <a:xfrm>
            <a:off x="640080" y="566928"/>
            <a:ext cx="10515600" cy="3200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400" spc="300" dirty="0">
                <a:solidFill>
                  <a:srgbClr val="EE1D35"/>
                </a:solidFill>
                <a:latin typeface="☞AKHAND LIGHT" pitchFamily="2" charset="77"/>
              </a:rPr>
              <a:t>NA SUCCES FASE 1 · VOORSTEL</a:t>
            </a:r>
          </a:p>
        </p:txBody>
      </p:sp>
      <p:sp>
        <p:nvSpPr>
          <p:cNvPr id="102" name="Titel 102"/>
          <p:cNvSpPr txBox="1"/>
          <p:nvPr/>
        </p:nvSpPr>
        <p:spPr>
          <a:xfrm>
            <a:off x="640080" y="896112"/>
            <a:ext cx="1088136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3400" b="1" dirty="0">
                <a:solidFill>
                  <a:srgbClr val="2B3D44"/>
                </a:solidFill>
                <a:latin typeface="☞AKHAND" pitchFamily="2" charset="77"/>
              </a:rPr>
              <a:t>Fase 2: van pilot naar structurele beweging</a:t>
            </a:r>
          </a:p>
        </p:txBody>
      </p:sp>
      <p:sp>
        <p:nvSpPr>
          <p:cNvPr id="103" name="Tekst 103"/>
          <p:cNvSpPr txBox="1"/>
          <p:nvPr/>
        </p:nvSpPr>
        <p:spPr>
          <a:xfrm>
            <a:off x="640080" y="1691640"/>
            <a:ext cx="10058400" cy="5486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400" dirty="0">
                <a:solidFill>
                  <a:srgbClr val="4A575E"/>
                </a:solidFill>
                <a:latin typeface="☞AKHAND LIGHT" pitchFamily="2" charset="77"/>
              </a:rPr>
              <a:t>Voorwaardelijk: alleen zodra fase 1 aantoonbaar resultaat heeft, met actieve MKB-leden, een werkend dashboard en een hapklaar lespakket dat wordt gebruikt.</a:t>
            </a:r>
          </a:p>
        </p:txBody>
      </p:sp>
      <p:sp>
        <p:nvSpPr>
          <p:cNvPr id="104" name="Kaart 104"/>
          <p:cNvSpPr/>
          <p:nvPr/>
        </p:nvSpPr>
        <p:spPr>
          <a:xfrm>
            <a:off x="640080" y="2286000"/>
            <a:ext cx="3447288" cy="13258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BDC"/>
            </a:solidFill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05" name="Cirkel 105"/>
          <p:cNvSpPr/>
          <p:nvPr/>
        </p:nvSpPr>
        <p:spPr>
          <a:xfrm>
            <a:off x="822960" y="2468880"/>
            <a:ext cx="548640" cy="548640"/>
          </a:xfrm>
          <a:prstGeom prst="ellipse">
            <a:avLst/>
          </a:prstGeom>
          <a:solidFill>
            <a:srgbClr val="EE1D35"/>
          </a:solidFill>
          <a:ln>
            <a:noFill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106" name="Icoon 10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120" y="2606040"/>
            <a:ext cx="274320" cy="274320"/>
          </a:xfrm>
          <a:prstGeom prst="rect">
            <a:avLst/>
          </a:prstGeom>
        </p:spPr>
      </p:pic>
      <p:sp>
        <p:nvSpPr>
          <p:cNvPr id="107" name="Tekst 107"/>
          <p:cNvSpPr txBox="1"/>
          <p:nvPr/>
        </p:nvSpPr>
        <p:spPr>
          <a:xfrm>
            <a:off x="1508760" y="2395728"/>
            <a:ext cx="2441448" cy="5029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400" b="1" dirty="0">
                <a:solidFill>
                  <a:srgbClr val="2B3D44"/>
                </a:solidFill>
                <a:latin typeface="☞AKHAND" pitchFamily="2" charset="77"/>
              </a:rPr>
              <a:t>Ledenbasis verbreden</a:t>
            </a:r>
          </a:p>
        </p:txBody>
      </p:sp>
      <p:sp>
        <p:nvSpPr>
          <p:cNvPr id="108" name="Tekst 108"/>
          <p:cNvSpPr txBox="1"/>
          <p:nvPr/>
        </p:nvSpPr>
        <p:spPr>
          <a:xfrm>
            <a:off x="1508760" y="2926080"/>
            <a:ext cx="2441448" cy="6400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 dirty="0">
                <a:solidFill>
                  <a:srgbClr val="4A575E"/>
                </a:solidFill>
                <a:latin typeface="☞AKHAND LIGHT" pitchFamily="2" charset="77"/>
              </a:rPr>
              <a:t>Van MKB-behoud naar actieve acquisitie, ook bij grotere werkgevers.</a:t>
            </a:r>
          </a:p>
        </p:txBody>
      </p:sp>
      <p:sp>
        <p:nvSpPr>
          <p:cNvPr id="109" name="Kaart 109"/>
          <p:cNvSpPr/>
          <p:nvPr/>
        </p:nvSpPr>
        <p:spPr>
          <a:xfrm>
            <a:off x="4370832" y="2286000"/>
            <a:ext cx="3447288" cy="13258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BDC"/>
            </a:solidFill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10" name="Cirkel 110"/>
          <p:cNvSpPr/>
          <p:nvPr/>
        </p:nvSpPr>
        <p:spPr>
          <a:xfrm>
            <a:off x="4553712" y="2468880"/>
            <a:ext cx="548640" cy="548640"/>
          </a:xfrm>
          <a:prstGeom prst="ellipse">
            <a:avLst/>
          </a:prstGeom>
          <a:solidFill>
            <a:srgbClr val="2B3D44"/>
          </a:solidFill>
          <a:ln>
            <a:noFill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111" name="Icoon 1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0872" y="2606040"/>
            <a:ext cx="274320" cy="274320"/>
          </a:xfrm>
          <a:prstGeom prst="rect">
            <a:avLst/>
          </a:prstGeom>
        </p:spPr>
      </p:pic>
      <p:sp>
        <p:nvSpPr>
          <p:cNvPr id="112" name="Tekst 112"/>
          <p:cNvSpPr txBox="1"/>
          <p:nvPr/>
        </p:nvSpPr>
        <p:spPr>
          <a:xfrm>
            <a:off x="5239512" y="2395728"/>
            <a:ext cx="2441448" cy="5029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400" b="1" dirty="0">
                <a:solidFill>
                  <a:srgbClr val="2B3D44"/>
                </a:solidFill>
                <a:latin typeface="☞AKHAND" pitchFamily="2" charset="77"/>
              </a:rPr>
              <a:t>Tweede spoor: scholen direct (Lespakket Fred)</a:t>
            </a:r>
          </a:p>
        </p:txBody>
      </p:sp>
      <p:sp>
        <p:nvSpPr>
          <p:cNvPr id="113" name="Tekst 113"/>
          <p:cNvSpPr txBox="1"/>
          <p:nvPr/>
        </p:nvSpPr>
        <p:spPr>
          <a:xfrm>
            <a:off x="5239512" y="2926080"/>
            <a:ext cx="2441448" cy="6400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 dirty="0">
                <a:solidFill>
                  <a:srgbClr val="4A575E"/>
                </a:solidFill>
                <a:latin typeface="☞AKHAND LIGHT" pitchFamily="2" charset="77"/>
              </a:rPr>
              <a:t>Ook direct via schoolbesturen en onderwijsstichtingen (pilot Westerbork).</a:t>
            </a:r>
          </a:p>
        </p:txBody>
      </p:sp>
      <p:sp>
        <p:nvSpPr>
          <p:cNvPr id="114" name="Kaart 114"/>
          <p:cNvSpPr/>
          <p:nvPr/>
        </p:nvSpPr>
        <p:spPr>
          <a:xfrm>
            <a:off x="8101584" y="2286000"/>
            <a:ext cx="3447288" cy="13258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BDC"/>
            </a:solidFill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15" name="Cirkel 115"/>
          <p:cNvSpPr/>
          <p:nvPr/>
        </p:nvSpPr>
        <p:spPr>
          <a:xfrm>
            <a:off x="8284464" y="2468880"/>
            <a:ext cx="548640" cy="548640"/>
          </a:xfrm>
          <a:prstGeom prst="ellipse">
            <a:avLst/>
          </a:prstGeom>
          <a:solidFill>
            <a:srgbClr val="EE1D35"/>
          </a:solidFill>
          <a:ln>
            <a:noFill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116" name="Icoon 1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21624" y="2606040"/>
            <a:ext cx="274320" cy="274320"/>
          </a:xfrm>
          <a:prstGeom prst="rect">
            <a:avLst/>
          </a:prstGeom>
        </p:spPr>
      </p:pic>
      <p:sp>
        <p:nvSpPr>
          <p:cNvPr id="117" name="Tekst 117"/>
          <p:cNvSpPr txBox="1"/>
          <p:nvPr/>
        </p:nvSpPr>
        <p:spPr>
          <a:xfrm>
            <a:off x="8970264" y="2395728"/>
            <a:ext cx="2441448" cy="5029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400" b="1" dirty="0">
                <a:solidFill>
                  <a:srgbClr val="2B3D44"/>
                </a:solidFill>
                <a:latin typeface="☞AKHAND" pitchFamily="2" charset="77"/>
              </a:rPr>
              <a:t>Platform uitbreiden</a:t>
            </a:r>
          </a:p>
        </p:txBody>
      </p:sp>
      <p:sp>
        <p:nvSpPr>
          <p:cNvPr id="118" name="Tekst 118"/>
          <p:cNvSpPr txBox="1"/>
          <p:nvPr/>
        </p:nvSpPr>
        <p:spPr>
          <a:xfrm>
            <a:off x="8970264" y="2926080"/>
            <a:ext cx="2441448" cy="6400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 dirty="0">
                <a:solidFill>
                  <a:srgbClr val="4A575E"/>
                </a:solidFill>
                <a:latin typeface="☞AKHAND LIGHT" pitchFamily="2" charset="77"/>
              </a:rPr>
              <a:t>E-learning, fysieke trainingen, vrijwilligersactiviteiten, tools en checklists toevoegen (Inzet leden)</a:t>
            </a:r>
          </a:p>
        </p:txBody>
      </p:sp>
      <p:sp>
        <p:nvSpPr>
          <p:cNvPr id="119" name="Kaart 119"/>
          <p:cNvSpPr/>
          <p:nvPr/>
        </p:nvSpPr>
        <p:spPr>
          <a:xfrm>
            <a:off x="640080" y="3776472"/>
            <a:ext cx="3447288" cy="13258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BDC"/>
            </a:solidFill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20" name="Cirkel 120"/>
          <p:cNvSpPr/>
          <p:nvPr/>
        </p:nvSpPr>
        <p:spPr>
          <a:xfrm>
            <a:off x="822960" y="3959352"/>
            <a:ext cx="548640" cy="548640"/>
          </a:xfrm>
          <a:prstGeom prst="ellipse">
            <a:avLst/>
          </a:prstGeom>
          <a:solidFill>
            <a:srgbClr val="2B3D44"/>
          </a:solidFill>
          <a:ln>
            <a:noFill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121" name="Icoon 1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0120" y="4096512"/>
            <a:ext cx="274320" cy="274320"/>
          </a:xfrm>
          <a:prstGeom prst="rect">
            <a:avLst/>
          </a:prstGeom>
        </p:spPr>
      </p:pic>
      <p:sp>
        <p:nvSpPr>
          <p:cNvPr id="122" name="Tekst 122"/>
          <p:cNvSpPr txBox="1"/>
          <p:nvPr/>
        </p:nvSpPr>
        <p:spPr>
          <a:xfrm>
            <a:off x="1508760" y="3886200"/>
            <a:ext cx="2441448" cy="5029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400" b="1" dirty="0">
                <a:solidFill>
                  <a:srgbClr val="2B3D44"/>
                </a:solidFill>
                <a:latin typeface="☞AKHAND" pitchFamily="2" charset="77"/>
              </a:rPr>
              <a:t>Meetmodel verdiepen</a:t>
            </a:r>
          </a:p>
        </p:txBody>
      </p:sp>
      <p:sp>
        <p:nvSpPr>
          <p:cNvPr id="123" name="Tekst 123"/>
          <p:cNvSpPr txBox="1"/>
          <p:nvPr/>
        </p:nvSpPr>
        <p:spPr>
          <a:xfrm>
            <a:off x="1508760" y="4416552"/>
            <a:ext cx="2441448" cy="6400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 dirty="0">
                <a:solidFill>
                  <a:srgbClr val="4A575E"/>
                </a:solidFill>
                <a:latin typeface="☞AKHAND LIGHT" pitchFamily="2" charset="77"/>
              </a:rPr>
              <a:t>Van output naar outcome en, waar mogelijk, langetermijnimpact.</a:t>
            </a:r>
          </a:p>
        </p:txBody>
      </p:sp>
      <p:sp>
        <p:nvSpPr>
          <p:cNvPr id="124" name="Kaart 124"/>
          <p:cNvSpPr/>
          <p:nvPr/>
        </p:nvSpPr>
        <p:spPr>
          <a:xfrm>
            <a:off x="4370832" y="3776472"/>
            <a:ext cx="3447288" cy="13258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BDC"/>
            </a:solidFill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25" name="Cirkel 125"/>
          <p:cNvSpPr/>
          <p:nvPr/>
        </p:nvSpPr>
        <p:spPr>
          <a:xfrm>
            <a:off x="4553712" y="3959352"/>
            <a:ext cx="548640" cy="548640"/>
          </a:xfrm>
          <a:prstGeom prst="ellipse">
            <a:avLst/>
          </a:prstGeom>
          <a:solidFill>
            <a:srgbClr val="EE1D35"/>
          </a:solidFill>
          <a:ln>
            <a:noFill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126" name="Icoon 12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90872" y="4096512"/>
            <a:ext cx="274320" cy="274320"/>
          </a:xfrm>
          <a:prstGeom prst="rect">
            <a:avLst/>
          </a:prstGeom>
        </p:spPr>
      </p:pic>
      <p:sp>
        <p:nvSpPr>
          <p:cNvPr id="127" name="Tekst 127"/>
          <p:cNvSpPr txBox="1"/>
          <p:nvPr/>
        </p:nvSpPr>
        <p:spPr>
          <a:xfrm>
            <a:off x="5239512" y="3886200"/>
            <a:ext cx="2441448" cy="5029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400" b="1" dirty="0">
                <a:solidFill>
                  <a:srgbClr val="2B3D44"/>
                </a:solidFill>
                <a:latin typeface="☞AKHAND" pitchFamily="2" charset="77"/>
              </a:rPr>
              <a:t>Lidmaatschapsvormen formaliseren</a:t>
            </a:r>
          </a:p>
        </p:txBody>
      </p:sp>
      <p:sp>
        <p:nvSpPr>
          <p:cNvPr id="128" name="Tekst 128"/>
          <p:cNvSpPr txBox="1"/>
          <p:nvPr/>
        </p:nvSpPr>
        <p:spPr>
          <a:xfrm>
            <a:off x="5239512" y="4416552"/>
            <a:ext cx="2441448" cy="6400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 dirty="0">
                <a:solidFill>
                  <a:srgbClr val="4A575E"/>
                </a:solidFill>
                <a:latin typeface="☞AKHAND LIGHT" pitchFamily="2" charset="77"/>
              </a:rPr>
              <a:t>Onderscheid tussen financiële, actieve en kennis-/contentpartners.</a:t>
            </a:r>
          </a:p>
        </p:txBody>
      </p:sp>
      <p:sp>
        <p:nvSpPr>
          <p:cNvPr id="129" name="Kaart 129"/>
          <p:cNvSpPr/>
          <p:nvPr/>
        </p:nvSpPr>
        <p:spPr>
          <a:xfrm>
            <a:off x="8101584" y="3776472"/>
            <a:ext cx="3447288" cy="13258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BDC"/>
            </a:solidFill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30" name="Cirkel 130"/>
          <p:cNvSpPr/>
          <p:nvPr/>
        </p:nvSpPr>
        <p:spPr>
          <a:xfrm>
            <a:off x="8284464" y="3959352"/>
            <a:ext cx="548640" cy="548640"/>
          </a:xfrm>
          <a:prstGeom prst="ellipse">
            <a:avLst/>
          </a:prstGeom>
          <a:solidFill>
            <a:srgbClr val="2B3D44"/>
          </a:solidFill>
          <a:ln>
            <a:noFill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131" name="Icoon 13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21624" y="4096512"/>
            <a:ext cx="274320" cy="274320"/>
          </a:xfrm>
          <a:prstGeom prst="rect">
            <a:avLst/>
          </a:prstGeom>
        </p:spPr>
      </p:pic>
      <p:sp>
        <p:nvSpPr>
          <p:cNvPr id="132" name="Tekst 132"/>
          <p:cNvSpPr txBox="1"/>
          <p:nvPr/>
        </p:nvSpPr>
        <p:spPr>
          <a:xfrm>
            <a:off x="8970264" y="3886200"/>
            <a:ext cx="2441448" cy="5029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400" b="1" dirty="0">
                <a:solidFill>
                  <a:srgbClr val="2B3D44"/>
                </a:solidFill>
                <a:latin typeface="☞AKHAND" pitchFamily="2" charset="77"/>
              </a:rPr>
              <a:t>Organisatie vernieuwen</a:t>
            </a:r>
          </a:p>
        </p:txBody>
      </p:sp>
      <p:sp>
        <p:nvSpPr>
          <p:cNvPr id="133" name="Tekst 133"/>
          <p:cNvSpPr txBox="1"/>
          <p:nvPr/>
        </p:nvSpPr>
        <p:spPr>
          <a:xfrm>
            <a:off x="8970264" y="4416552"/>
            <a:ext cx="2441448" cy="6400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 dirty="0">
                <a:solidFill>
                  <a:srgbClr val="4A575E"/>
                </a:solidFill>
                <a:latin typeface="☞AKHAND LIGHT" pitchFamily="2" charset="77"/>
              </a:rPr>
              <a:t>Uitvoeringscapaciteit en heldere rolverdeling tussen bestuur, werkstromen en leden.</a:t>
            </a:r>
          </a:p>
        </p:txBody>
      </p:sp>
      <p:sp>
        <p:nvSpPr>
          <p:cNvPr id="134" name="Tekst 134"/>
          <p:cNvSpPr txBox="1"/>
          <p:nvPr/>
        </p:nvSpPr>
        <p:spPr>
          <a:xfrm>
            <a:off x="640080" y="5212080"/>
            <a:ext cx="804672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300" b="1" dirty="0">
                <a:solidFill>
                  <a:srgbClr val="EE1D35"/>
                </a:solidFill>
                <a:latin typeface="☞AKHAND" pitchFamily="2" charset="77"/>
              </a:rPr>
              <a:t>Medio 2027  </a:t>
            </a:r>
            <a:r>
              <a:rPr lang="nl-NL" sz="1300" dirty="0">
                <a:solidFill>
                  <a:srgbClr val="2B3D44"/>
                </a:solidFill>
                <a:latin typeface="☞AKHAND LIGHT" pitchFamily="2" charset="77"/>
              </a:rPr>
              <a:t>evaluatie en go/no-go    </a:t>
            </a:r>
            <a:r>
              <a:rPr lang="nl-NL" sz="1300" b="1" dirty="0">
                <a:solidFill>
                  <a:srgbClr val="EE1D35"/>
                </a:solidFill>
                <a:latin typeface="☞AKHAND" pitchFamily="2" charset="77"/>
              </a:rPr>
              <a:t>H2 2027  </a:t>
            </a:r>
            <a:r>
              <a:rPr lang="nl-NL" sz="1300" dirty="0">
                <a:solidFill>
                  <a:srgbClr val="2B3D44"/>
                </a:solidFill>
                <a:latin typeface="☞AKHAND LIGHT" pitchFamily="2" charset="77"/>
              </a:rPr>
              <a:t>opschalen en verbreden    </a:t>
            </a:r>
            <a:r>
              <a:rPr lang="nl-NL" sz="1300" b="1" dirty="0">
                <a:solidFill>
                  <a:srgbClr val="EE1D35"/>
                </a:solidFill>
                <a:latin typeface="☞AKHAND" pitchFamily="2" charset="77"/>
              </a:rPr>
              <a:t>2028  </a:t>
            </a:r>
            <a:r>
              <a:rPr lang="nl-NL" sz="1300" dirty="0">
                <a:solidFill>
                  <a:srgbClr val="2B3D44"/>
                </a:solidFill>
                <a:latin typeface="☞AKHAND LIGHT" pitchFamily="2" charset="77"/>
              </a:rPr>
              <a:t>verduurzamen (stabiliseren)</a:t>
            </a:r>
          </a:p>
        </p:txBody>
      </p:sp>
      <p:sp>
        <p:nvSpPr>
          <p:cNvPr id="135" name="Paginanummer 135"/>
          <p:cNvSpPr txBox="1"/>
          <p:nvPr/>
        </p:nvSpPr>
        <p:spPr>
          <a:xfrm>
            <a:off x="640080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100" dirty="0">
                <a:solidFill>
                  <a:srgbClr val="8A979C"/>
                </a:solidFill>
                <a:latin typeface="☞AKHAND LIGHT" pitchFamily="2" charset="77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349799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DD3CC24-C12A-93B6-3B37-C26F4D0349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1D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32AF6E-8401-91CE-37CF-C81D3A6EE60D}"/>
              </a:ext>
            </a:extLst>
          </p:cNvPr>
          <p:cNvSpPr txBox="1"/>
          <p:nvPr/>
        </p:nvSpPr>
        <p:spPr>
          <a:xfrm>
            <a:off x="5577840" y="2743200"/>
            <a:ext cx="6217920" cy="822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5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4800" b="1" dirty="0">
                <a:solidFill>
                  <a:srgbClr val="FFFFFF"/>
                </a:solidFill>
                <a:latin typeface="☞AKHAND" pitchFamily="2" charset="77"/>
              </a:rPr>
              <a:t>Bestaande leden</a:t>
            </a:r>
          </a:p>
        </p:txBody>
      </p:sp>
      <p:pic>
        <p:nvPicPr>
          <p:cNvPr id="13" name="Picture 12" descr="A road with white lines&#10;&#10;AI-generated content may be incorrect.">
            <a:extLst>
              <a:ext uri="{FF2B5EF4-FFF2-40B4-BE49-F238E27FC236}">
                <a16:creationId xmlns:a16="http://schemas.microsoft.com/office/drawing/2014/main" id="{F0E2A694-7898-8F47-E01D-FF02D83C0D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46251" y="-841829"/>
            <a:ext cx="8640536" cy="7965224"/>
          </a:xfrm>
          <a:prstGeom prst="rect">
            <a:avLst/>
          </a:prstGeom>
        </p:spPr>
      </p:pic>
      <p:sp>
        <p:nvSpPr>
          <p:cNvPr id="201" name="Ondertitel 201"/>
          <p:cNvSpPr txBox="1"/>
          <p:nvPr/>
        </p:nvSpPr>
        <p:spPr>
          <a:xfrm>
            <a:off x="5577840" y="3657600"/>
            <a:ext cx="5852160" cy="10972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200" dirty="0">
                <a:solidFill>
                  <a:srgbClr val="FFFFFF"/>
                </a:solidFill>
                <a:latin typeface="☞AKHAND LIGHT" pitchFamily="2" charset="77"/>
              </a:rPr>
              <a:t>Wat verandert er concreet in 2027 voor partners, ambassadeurs en vrienden?</a:t>
            </a:r>
          </a:p>
        </p:txBody>
      </p:sp>
    </p:spTree>
    <p:extLst>
      <p:ext uri="{BB962C8B-B14F-4D97-AF65-F5344CB8AC3E}">
        <p14:creationId xmlns:p14="http://schemas.microsoft.com/office/powerpoint/2010/main" val="2590440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oad with white lines&#10;&#10;AI-generated content may be incorrect.">
            <a:extLst>
              <a:ext uri="{FF2B5EF4-FFF2-40B4-BE49-F238E27FC236}">
                <a16:creationId xmlns:a16="http://schemas.microsoft.com/office/drawing/2014/main" id="{E79E87C3-98BF-E45F-11C2-0091A90512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</a:blip>
          <a:stretch>
            <a:fillRect/>
          </a:stretch>
        </p:blipFill>
        <p:spPr>
          <a:xfrm>
            <a:off x="4451349" y="-537029"/>
            <a:ext cx="8277679" cy="7630726"/>
          </a:xfrm>
          <a:prstGeom prst="rect">
            <a:avLst/>
          </a:prstGeom>
        </p:spPr>
      </p:pic>
      <p:pic>
        <p:nvPicPr>
          <p:cNvPr id="6" name="Picture 5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83AA155-467D-204F-CF7A-877215318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0370" y="5664595"/>
            <a:ext cx="2684404" cy="727814"/>
          </a:xfrm>
          <a:prstGeom prst="rect">
            <a:avLst/>
          </a:prstGeom>
        </p:spPr>
      </p:pic>
      <p:sp>
        <p:nvSpPr>
          <p:cNvPr id="101" name="Label 101"/>
          <p:cNvSpPr txBox="1"/>
          <p:nvPr/>
        </p:nvSpPr>
        <p:spPr>
          <a:xfrm>
            <a:off x="640080" y="566928"/>
            <a:ext cx="10515600" cy="3200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400" spc="300" dirty="0">
                <a:solidFill>
                  <a:srgbClr val="EE1D35"/>
                </a:solidFill>
                <a:latin typeface="☞AKHAND LIGHT" pitchFamily="2" charset="77"/>
              </a:rPr>
              <a:t>BESTAANDE LEDEN · LIDMAATSCHAPPEN 2027</a:t>
            </a:r>
          </a:p>
        </p:txBody>
      </p:sp>
      <p:sp>
        <p:nvSpPr>
          <p:cNvPr id="102" name="Titel 102"/>
          <p:cNvSpPr txBox="1"/>
          <p:nvPr/>
        </p:nvSpPr>
        <p:spPr>
          <a:xfrm>
            <a:off x="640080" y="896112"/>
            <a:ext cx="1088136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3200" b="1" dirty="0">
                <a:solidFill>
                  <a:srgbClr val="2B3D44"/>
                </a:solidFill>
                <a:latin typeface="☞AKHAND" pitchFamily="2" charset="77"/>
              </a:rPr>
              <a:t>Drie lidmaatschappen, oplopende inzet en impact</a:t>
            </a:r>
          </a:p>
        </p:txBody>
      </p:sp>
      <p:graphicFrame>
        <p:nvGraphicFramePr>
          <p:cNvPr id="103" name="Tabel 10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5392326"/>
              </p:ext>
            </p:extLst>
          </p:nvPr>
        </p:nvGraphicFramePr>
        <p:xfrm>
          <a:off x="640080" y="1737360"/>
          <a:ext cx="10908792" cy="3657600"/>
        </p:xfrm>
        <a:graphic>
          <a:graphicData uri="http://schemas.openxmlformats.org/drawingml/2006/table">
            <a:tbl>
              <a:tblPr firstRow="1"/>
              <a:tblGrid>
                <a:gridCol w="3063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334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D8DBD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400" b="1" dirty="0">
                          <a:solidFill>
                            <a:srgbClr val="2B3D44"/>
                          </a:solidFill>
                          <a:latin typeface="☞AKHAND" pitchFamily="2" charset="77"/>
                        </a:rPr>
                        <a:t>Vriend van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D8DBDC"/>
                      </a:solidFill>
                    </a:lnB>
                    <a:solidFill>
                      <a:srgbClr val="AFC96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400" b="1" dirty="0">
                          <a:solidFill>
                            <a:srgbClr val="FFFFFF"/>
                          </a:solidFill>
                          <a:latin typeface="☞AKHAND" pitchFamily="2" charset="77"/>
                        </a:rPr>
                        <a:t>Ambassadeur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D8DBDC"/>
                      </a:solidFill>
                    </a:lnB>
                    <a:solidFill>
                      <a:srgbClr val="2B3D4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400" b="1" dirty="0">
                          <a:solidFill>
                            <a:srgbClr val="FFFFFF"/>
                          </a:solidFill>
                          <a:latin typeface="☞AKHAND" pitchFamily="2" charset="77"/>
                        </a:rPr>
                        <a:t>Partner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D8DBDC"/>
                      </a:solidFill>
                    </a:lnB>
                    <a:solidFill>
                      <a:srgbClr val="EE1D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300" b="1" dirty="0">
                          <a:solidFill>
                            <a:srgbClr val="2B3D44"/>
                          </a:solidFill>
                          <a:latin typeface="☞AKHAND" pitchFamily="2" charset="77"/>
                        </a:rPr>
                        <a:t>Rol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solidFill>
                      <a:srgbClr val="F4F5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300" dirty="0">
                          <a:solidFill>
                            <a:srgbClr val="2B3D44"/>
                          </a:solidFill>
                          <a:latin typeface="☞AKHAND LIGHT" pitchFamily="2" charset="77"/>
                        </a:rPr>
                        <a:t>Draagt bij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solidFill>
                      <a:srgbClr val="F4F5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300" dirty="0">
                          <a:solidFill>
                            <a:srgbClr val="2B3D44"/>
                          </a:solidFill>
                          <a:latin typeface="☞AKHAND LIGHT" pitchFamily="2" charset="77"/>
                        </a:rPr>
                        <a:t>Actief lid, gebruikt het platform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solidFill>
                      <a:srgbClr val="F4F5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300" dirty="0">
                          <a:solidFill>
                            <a:srgbClr val="2B3D44"/>
                          </a:solidFill>
                          <a:latin typeface="☞AKHAND LIGHT" pitchFamily="2" charset="77"/>
                        </a:rPr>
                        <a:t>Actief in werkstromen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solidFill>
                      <a:srgbClr val="F4F5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300" b="1" dirty="0">
                          <a:solidFill>
                            <a:srgbClr val="2B3D44"/>
                          </a:solidFill>
                          <a:latin typeface="☞AKHAND" pitchFamily="2" charset="77"/>
                        </a:rPr>
                        <a:t>Tarief per jaar, 2026 → 2027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300" dirty="0">
                          <a:solidFill>
                            <a:srgbClr val="2B3D44"/>
                          </a:solidFill>
                          <a:latin typeface="☞AKHAND LIGHT" pitchFamily="2" charset="77"/>
                        </a:rPr>
                        <a:t>€ 1.000 → € 1.500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300" dirty="0">
                          <a:solidFill>
                            <a:srgbClr val="2B3D44"/>
                          </a:solidFill>
                          <a:latin typeface="☞AKHAND LIGHT" pitchFamily="2" charset="77"/>
                        </a:rPr>
                        <a:t>€ 1.950 → € 2.500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300" dirty="0">
                          <a:solidFill>
                            <a:srgbClr val="2B3D44"/>
                          </a:solidFill>
                          <a:latin typeface="☞AKHAND LIGHT" pitchFamily="2" charset="77"/>
                        </a:rPr>
                        <a:t>€ 4.950, ongewijzigd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300" b="1" dirty="0">
                          <a:solidFill>
                            <a:srgbClr val="2B3D44"/>
                          </a:solidFill>
                          <a:latin typeface="☞AKHAND" pitchFamily="2" charset="77"/>
                        </a:rPr>
                        <a:t>Looptijd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solidFill>
                      <a:srgbClr val="F4F5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300" dirty="0">
                          <a:solidFill>
                            <a:srgbClr val="2B3D44"/>
                          </a:solidFill>
                          <a:latin typeface="☞AKHAND LIGHT" pitchFamily="2" charset="77"/>
                        </a:rPr>
                        <a:t>flexibel jaar abonnement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solidFill>
                      <a:srgbClr val="F4F5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300" dirty="0">
                          <a:solidFill>
                            <a:srgbClr val="2B3D44"/>
                          </a:solidFill>
                          <a:latin typeface="☞AKHAND LIGHT" pitchFamily="2" charset="77"/>
                        </a:rPr>
                        <a:t>3 jaar, abonnement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solidFill>
                      <a:srgbClr val="F4F5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300" dirty="0">
                          <a:solidFill>
                            <a:srgbClr val="2B3D44"/>
                          </a:solidFill>
                          <a:latin typeface="☞AKHAND LIGHT" pitchFamily="2" charset="77"/>
                        </a:rPr>
                        <a:t>3 jaar, abonnement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solidFill>
                      <a:srgbClr val="F4F5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300" b="1" dirty="0">
                          <a:solidFill>
                            <a:srgbClr val="2B3D44"/>
                          </a:solidFill>
                          <a:latin typeface="☞AKHAND" pitchFamily="2" charset="77"/>
                        </a:rPr>
                        <a:t>Platform en dashboard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300" dirty="0">
                          <a:solidFill>
                            <a:srgbClr val="2B3D44"/>
                          </a:solidFill>
                          <a:latin typeface="☞AKHAND LIGHT" pitchFamily="2" charset="77"/>
                        </a:rPr>
                        <a:t>Beperkt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300" dirty="0">
                          <a:solidFill>
                            <a:srgbClr val="2B3D44"/>
                          </a:solidFill>
                          <a:latin typeface="☞AKHAND LIGHT" pitchFamily="2" charset="77"/>
                        </a:rPr>
                        <a:t>Ja, eigen en algemene impact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300" dirty="0">
                          <a:solidFill>
                            <a:srgbClr val="2B3D44"/>
                          </a:solidFill>
                          <a:latin typeface="☞AKHAND LIGHT" pitchFamily="2" charset="77"/>
                        </a:rPr>
                        <a:t>Ja, eigen en algemene impact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300" b="1" dirty="0">
                          <a:solidFill>
                            <a:srgbClr val="2B3D44"/>
                          </a:solidFill>
                          <a:latin typeface="☞AKHAND" pitchFamily="2" charset="77"/>
                        </a:rPr>
                        <a:t>Impactrapportage (jaarlijks)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solidFill>
                      <a:srgbClr val="F4F5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300" dirty="0">
                          <a:solidFill>
                            <a:srgbClr val="2B3D44"/>
                          </a:solidFill>
                          <a:latin typeface="☞AKHAND LIGHT" pitchFamily="2" charset="77"/>
                        </a:rPr>
                        <a:t>Algemeen, per mail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solidFill>
                      <a:srgbClr val="F4F5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300" dirty="0">
                          <a:solidFill>
                            <a:srgbClr val="2B3D44"/>
                          </a:solidFill>
                          <a:latin typeface="☞AKHAND LIGHT" pitchFamily="2" charset="77"/>
                        </a:rPr>
                        <a:t>Eigen organisatie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solidFill>
                      <a:srgbClr val="F4F5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300" dirty="0">
                          <a:solidFill>
                            <a:srgbClr val="2B3D44"/>
                          </a:solidFill>
                          <a:latin typeface="☞AKHAND LIGHT" pitchFamily="2" charset="77"/>
                        </a:rPr>
                        <a:t>Maximale impact, ESG/CSRD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solidFill>
                      <a:srgbClr val="F4F5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300" b="1" dirty="0">
                          <a:solidFill>
                            <a:srgbClr val="2B3D44"/>
                          </a:solidFill>
                          <a:latin typeface="☞AKHAND" pitchFamily="2" charset="77"/>
                        </a:rPr>
                        <a:t>Deelname aan werkstromen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300" dirty="0">
                          <a:solidFill>
                            <a:srgbClr val="2B3D44"/>
                          </a:solidFill>
                          <a:latin typeface="☞AKHAND LIGHT" pitchFamily="2" charset="77"/>
                        </a:rPr>
                        <a:t>Nee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300" dirty="0">
                          <a:solidFill>
                            <a:srgbClr val="2B3D44"/>
                          </a:solidFill>
                          <a:latin typeface="☞AKHAND LIGHT" pitchFamily="2" charset="77"/>
                        </a:rPr>
                        <a:t>Nee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300" dirty="0">
                          <a:solidFill>
                            <a:srgbClr val="2B3D44"/>
                          </a:solidFill>
                          <a:latin typeface="☞AKHAND LIGHT" pitchFamily="2" charset="77"/>
                        </a:rPr>
                        <a:t>Ja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300" b="1" dirty="0">
                          <a:solidFill>
                            <a:srgbClr val="2B3D44"/>
                          </a:solidFill>
                          <a:latin typeface="☞AKHAND" pitchFamily="2" charset="77"/>
                        </a:rPr>
                        <a:t>Leads aanleveren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solidFill>
                      <a:srgbClr val="F4F5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300" dirty="0">
                          <a:solidFill>
                            <a:srgbClr val="2B3D44"/>
                          </a:solidFill>
                          <a:latin typeface="☞AKHAND LIGHT" pitchFamily="2" charset="77"/>
                        </a:rPr>
                        <a:t>Nee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solidFill>
                      <a:srgbClr val="F4F5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300" dirty="0">
                          <a:solidFill>
                            <a:srgbClr val="2B3D44"/>
                          </a:solidFill>
                          <a:latin typeface="☞AKHAND LIGHT" pitchFamily="2" charset="77"/>
                        </a:rPr>
                        <a:t>Nee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solidFill>
                      <a:srgbClr val="F4F5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300" b="0" dirty="0">
                          <a:solidFill>
                            <a:srgbClr val="2B3D44"/>
                          </a:solidFill>
                          <a:latin typeface="☞AKHAND" pitchFamily="2" charset="77"/>
                        </a:rPr>
                        <a:t>Minimaal 10 per jaar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solidFill>
                      <a:srgbClr val="F4F5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05" name="Paginanummer 105"/>
          <p:cNvSpPr txBox="1"/>
          <p:nvPr/>
        </p:nvSpPr>
        <p:spPr>
          <a:xfrm>
            <a:off x="640080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100" dirty="0">
                <a:solidFill>
                  <a:srgbClr val="8A979C"/>
                </a:solidFill>
                <a:latin typeface="☞AKHAND LIGHT" pitchFamily="2" charset="77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349799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oad with white lines&#10;&#10;AI-generated content may be incorrect.">
            <a:extLst>
              <a:ext uri="{FF2B5EF4-FFF2-40B4-BE49-F238E27FC236}">
                <a16:creationId xmlns:a16="http://schemas.microsoft.com/office/drawing/2014/main" id="{E79E87C3-98BF-E45F-11C2-0091A90512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</a:blip>
          <a:stretch>
            <a:fillRect/>
          </a:stretch>
        </p:blipFill>
        <p:spPr>
          <a:xfrm>
            <a:off x="4451349" y="-537029"/>
            <a:ext cx="8277679" cy="7630726"/>
          </a:xfrm>
          <a:prstGeom prst="rect">
            <a:avLst/>
          </a:prstGeom>
        </p:spPr>
      </p:pic>
      <p:pic>
        <p:nvPicPr>
          <p:cNvPr id="6" name="Picture 5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83AA155-467D-204F-CF7A-877215318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0370" y="5664595"/>
            <a:ext cx="2684404" cy="727814"/>
          </a:xfrm>
          <a:prstGeom prst="rect">
            <a:avLst/>
          </a:prstGeom>
        </p:spPr>
      </p:pic>
      <p:sp>
        <p:nvSpPr>
          <p:cNvPr id="101" name="Label 101"/>
          <p:cNvSpPr txBox="1"/>
          <p:nvPr/>
        </p:nvSpPr>
        <p:spPr>
          <a:xfrm>
            <a:off x="640080" y="566928"/>
            <a:ext cx="10515600" cy="3200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400" spc="300" dirty="0">
                <a:solidFill>
                  <a:srgbClr val="EE1D35"/>
                </a:solidFill>
                <a:latin typeface="☞AKHAND LIGHT" pitchFamily="2" charset="77"/>
              </a:rPr>
              <a:t>BESTAANDE PARTNERS · 2027</a:t>
            </a:r>
          </a:p>
        </p:txBody>
      </p:sp>
      <p:sp>
        <p:nvSpPr>
          <p:cNvPr id="102" name="Titel 102"/>
          <p:cNvSpPr txBox="1"/>
          <p:nvPr/>
        </p:nvSpPr>
        <p:spPr>
          <a:xfrm>
            <a:off x="640080" y="896112"/>
            <a:ext cx="1088136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3400" b="1" dirty="0">
                <a:solidFill>
                  <a:srgbClr val="2B3D44"/>
                </a:solidFill>
                <a:latin typeface="☞AKHAND" pitchFamily="2" charset="77"/>
              </a:rPr>
              <a:t>Partnerschap 2027: wat verandert er?</a:t>
            </a:r>
          </a:p>
        </p:txBody>
      </p:sp>
      <p:sp>
        <p:nvSpPr>
          <p:cNvPr id="103" name="Kaart 103"/>
          <p:cNvSpPr/>
          <p:nvPr/>
        </p:nvSpPr>
        <p:spPr>
          <a:xfrm>
            <a:off x="640080" y="1783080"/>
            <a:ext cx="5312664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BDC"/>
            </a:solidFill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04" name="Cirkel 104"/>
          <p:cNvSpPr/>
          <p:nvPr/>
        </p:nvSpPr>
        <p:spPr>
          <a:xfrm>
            <a:off x="914400" y="2057400"/>
            <a:ext cx="731520" cy="731520"/>
          </a:xfrm>
          <a:prstGeom prst="ellipse">
            <a:avLst/>
          </a:prstGeom>
          <a:solidFill>
            <a:srgbClr val="EE1D35"/>
          </a:solidFill>
          <a:ln>
            <a:noFill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105" name="Icoon 10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80" y="2240280"/>
            <a:ext cx="365760" cy="365760"/>
          </a:xfrm>
          <a:prstGeom prst="rect">
            <a:avLst/>
          </a:prstGeom>
        </p:spPr>
      </p:pic>
      <p:sp>
        <p:nvSpPr>
          <p:cNvPr id="106" name="Tekst 106"/>
          <p:cNvSpPr txBox="1"/>
          <p:nvPr/>
        </p:nvSpPr>
        <p:spPr>
          <a:xfrm>
            <a:off x="1874520" y="1984248"/>
            <a:ext cx="3849624" cy="5486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700" b="1" dirty="0">
                <a:solidFill>
                  <a:srgbClr val="2B3D44"/>
                </a:solidFill>
                <a:latin typeface="☞AKHAND" pitchFamily="2" charset="77"/>
              </a:rPr>
              <a:t>Driejarig abonnement</a:t>
            </a:r>
          </a:p>
        </p:txBody>
      </p:sp>
      <p:sp>
        <p:nvSpPr>
          <p:cNvPr id="107" name="Tekst 107"/>
          <p:cNvSpPr txBox="1"/>
          <p:nvPr/>
        </p:nvSpPr>
        <p:spPr>
          <a:xfrm>
            <a:off x="1874520" y="2514600"/>
            <a:ext cx="3849624" cy="9601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300" dirty="0">
                <a:solidFill>
                  <a:srgbClr val="4A575E"/>
                </a:solidFill>
                <a:latin typeface="☞AKHAND LIGHT" pitchFamily="2" charset="77"/>
              </a:rPr>
              <a:t>Van 1 naar 3 jaar, in abonnementsvorm. Tarief blijft € 4.950 per jaar. Per bestaande partner bespreken we persoonlijk of 1 of 3 jaar past.</a:t>
            </a:r>
          </a:p>
        </p:txBody>
      </p:sp>
      <p:sp>
        <p:nvSpPr>
          <p:cNvPr id="108" name="Kaart 108"/>
          <p:cNvSpPr/>
          <p:nvPr/>
        </p:nvSpPr>
        <p:spPr>
          <a:xfrm>
            <a:off x="6236208" y="1783080"/>
            <a:ext cx="5312664" cy="1737360"/>
          </a:xfrm>
          <a:prstGeom prst="rect">
            <a:avLst/>
          </a:prstGeom>
          <a:solidFill>
            <a:srgbClr val="2B3D44"/>
          </a:solidFill>
          <a:ln w="12700">
            <a:solidFill>
              <a:srgbClr val="2B3D44"/>
            </a:solidFill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09" name="Cirkel 109"/>
          <p:cNvSpPr/>
          <p:nvPr/>
        </p:nvSpPr>
        <p:spPr>
          <a:xfrm>
            <a:off x="6510528" y="2057400"/>
            <a:ext cx="731520" cy="731520"/>
          </a:xfrm>
          <a:prstGeom prst="ellipse">
            <a:avLst/>
          </a:prstGeom>
          <a:solidFill>
            <a:srgbClr val="EE1D35"/>
          </a:solidFill>
          <a:ln>
            <a:noFill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110" name="Icoon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408" y="2240280"/>
            <a:ext cx="365760" cy="365760"/>
          </a:xfrm>
          <a:prstGeom prst="rect">
            <a:avLst/>
          </a:prstGeom>
        </p:spPr>
      </p:pic>
      <p:sp>
        <p:nvSpPr>
          <p:cNvPr id="111" name="Tekst 111"/>
          <p:cNvSpPr txBox="1"/>
          <p:nvPr/>
        </p:nvSpPr>
        <p:spPr>
          <a:xfrm>
            <a:off x="7470648" y="1984248"/>
            <a:ext cx="3849624" cy="5486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700" b="1" dirty="0">
                <a:solidFill>
                  <a:srgbClr val="FFFFFF"/>
                </a:solidFill>
                <a:latin typeface="☞AKHAND" pitchFamily="2" charset="77"/>
              </a:rPr>
              <a:t>Minimaal 10 leads per jaar</a:t>
            </a:r>
          </a:p>
        </p:txBody>
      </p:sp>
      <p:sp>
        <p:nvSpPr>
          <p:cNvPr id="112" name="Tekst 112"/>
          <p:cNvSpPr txBox="1"/>
          <p:nvPr/>
        </p:nvSpPr>
        <p:spPr>
          <a:xfrm>
            <a:off x="7470648" y="2514600"/>
            <a:ext cx="3849624" cy="9601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300" dirty="0">
                <a:solidFill>
                  <a:srgbClr val="DCE2E3"/>
                </a:solidFill>
                <a:latin typeface="☞AKHAND LIGHT" pitchFamily="2" charset="77"/>
              </a:rPr>
              <a:t>Een inspanningsverplichting, vastgelegd in het driejarig contract. Samen bepalen we wie de lead opvolgt: de partner of de alliantie.</a:t>
            </a:r>
          </a:p>
        </p:txBody>
      </p:sp>
      <p:sp>
        <p:nvSpPr>
          <p:cNvPr id="113" name="Kaart 113"/>
          <p:cNvSpPr/>
          <p:nvPr/>
        </p:nvSpPr>
        <p:spPr>
          <a:xfrm>
            <a:off x="640080" y="3721608"/>
            <a:ext cx="5312664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BDC"/>
            </a:solidFill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14" name="Cirkel 114"/>
          <p:cNvSpPr/>
          <p:nvPr/>
        </p:nvSpPr>
        <p:spPr>
          <a:xfrm>
            <a:off x="914400" y="3995928"/>
            <a:ext cx="731520" cy="731520"/>
          </a:xfrm>
          <a:prstGeom prst="ellipse">
            <a:avLst/>
          </a:prstGeom>
          <a:solidFill>
            <a:srgbClr val="2B3D44"/>
          </a:solidFill>
          <a:ln>
            <a:noFill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115" name="Icoon 1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7280" y="4178808"/>
            <a:ext cx="365760" cy="365760"/>
          </a:xfrm>
          <a:prstGeom prst="rect">
            <a:avLst/>
          </a:prstGeom>
        </p:spPr>
      </p:pic>
      <p:sp>
        <p:nvSpPr>
          <p:cNvPr id="116" name="Tekst 116"/>
          <p:cNvSpPr txBox="1"/>
          <p:nvPr/>
        </p:nvSpPr>
        <p:spPr>
          <a:xfrm>
            <a:off x="1874520" y="3922776"/>
            <a:ext cx="3849624" cy="5486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700" b="1" dirty="0">
                <a:solidFill>
                  <a:srgbClr val="2B3D44"/>
                </a:solidFill>
                <a:latin typeface="☞AKHAND" pitchFamily="2" charset="77"/>
              </a:rPr>
              <a:t>Werkstromen in plaats van vergaderen</a:t>
            </a:r>
          </a:p>
        </p:txBody>
      </p:sp>
      <p:sp>
        <p:nvSpPr>
          <p:cNvPr id="117" name="Tekst 117"/>
          <p:cNvSpPr txBox="1"/>
          <p:nvPr/>
        </p:nvSpPr>
        <p:spPr>
          <a:xfrm>
            <a:off x="1874520" y="4453128"/>
            <a:ext cx="3849624" cy="9601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300" dirty="0">
                <a:solidFill>
                  <a:srgbClr val="4A575E"/>
                </a:solidFill>
                <a:latin typeface="☞AKHAND LIGHT" pitchFamily="2" charset="77"/>
              </a:rPr>
              <a:t>Medewerkers van de partner werken mee in de werkstromen (lespakket, platform, communicatie). Geen </a:t>
            </a:r>
            <a:r>
              <a:rPr lang="nl-NL" sz="1300" dirty="0" err="1">
                <a:solidFill>
                  <a:srgbClr val="4A575E"/>
                </a:solidFill>
                <a:latin typeface="☞AKHAND LIGHT" pitchFamily="2" charset="77"/>
              </a:rPr>
              <a:t>stuurgroepvergaderingen</a:t>
            </a:r>
            <a:r>
              <a:rPr lang="nl-NL" sz="1300" dirty="0">
                <a:solidFill>
                  <a:srgbClr val="4A575E"/>
                </a:solidFill>
                <a:latin typeface="☞AKHAND LIGHT" pitchFamily="2" charset="77"/>
              </a:rPr>
              <a:t> meer.</a:t>
            </a:r>
          </a:p>
        </p:txBody>
      </p:sp>
      <p:sp>
        <p:nvSpPr>
          <p:cNvPr id="118" name="Kaart 118"/>
          <p:cNvSpPr/>
          <p:nvPr/>
        </p:nvSpPr>
        <p:spPr>
          <a:xfrm>
            <a:off x="6236208" y="3721608"/>
            <a:ext cx="5312664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BDC"/>
            </a:solidFill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19" name="Cirkel 119"/>
          <p:cNvSpPr/>
          <p:nvPr/>
        </p:nvSpPr>
        <p:spPr>
          <a:xfrm>
            <a:off x="6510528" y="3995928"/>
            <a:ext cx="731520" cy="731520"/>
          </a:xfrm>
          <a:prstGeom prst="ellipse">
            <a:avLst/>
          </a:prstGeom>
          <a:solidFill>
            <a:srgbClr val="EE1D35"/>
          </a:solidFill>
          <a:ln>
            <a:noFill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120" name="Icoon 1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3408" y="4178808"/>
            <a:ext cx="365760" cy="365760"/>
          </a:xfrm>
          <a:prstGeom prst="rect">
            <a:avLst/>
          </a:prstGeom>
        </p:spPr>
      </p:pic>
      <p:sp>
        <p:nvSpPr>
          <p:cNvPr id="121" name="Tekst 121"/>
          <p:cNvSpPr txBox="1"/>
          <p:nvPr/>
        </p:nvSpPr>
        <p:spPr>
          <a:xfrm>
            <a:off x="7470648" y="3922776"/>
            <a:ext cx="3849624" cy="5486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700" b="1" dirty="0">
                <a:solidFill>
                  <a:srgbClr val="2B3D44"/>
                </a:solidFill>
                <a:latin typeface="☞AKHAND" pitchFamily="2" charset="77"/>
              </a:rPr>
              <a:t>Vier ledenbijeenkomsten per jaar</a:t>
            </a:r>
          </a:p>
        </p:txBody>
      </p:sp>
      <p:sp>
        <p:nvSpPr>
          <p:cNvPr id="122" name="Tekst 122"/>
          <p:cNvSpPr txBox="1"/>
          <p:nvPr/>
        </p:nvSpPr>
        <p:spPr>
          <a:xfrm>
            <a:off x="7470648" y="4453128"/>
            <a:ext cx="3849624" cy="9601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300" dirty="0">
                <a:solidFill>
                  <a:srgbClr val="4A575E"/>
                </a:solidFill>
                <a:latin typeface="☞AKHAND LIGHT" pitchFamily="2" charset="77"/>
              </a:rPr>
              <a:t>Vaste opzet met kennismaking, voortgang per werkstroom en een activiteit. Telkens bij een ander lid; partners worden gevraagd te hosten.</a:t>
            </a:r>
          </a:p>
        </p:txBody>
      </p:sp>
      <p:sp>
        <p:nvSpPr>
          <p:cNvPr id="123" name="Paginanummer 123"/>
          <p:cNvSpPr txBox="1"/>
          <p:nvPr/>
        </p:nvSpPr>
        <p:spPr>
          <a:xfrm>
            <a:off x="640080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100" dirty="0">
                <a:solidFill>
                  <a:srgbClr val="8A979C"/>
                </a:solidFill>
                <a:latin typeface="☞AKHAND LIGHT" pitchFamily="2" charset="77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497994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oad with white lines&#10;&#10;AI-generated content may be incorrect.">
            <a:extLst>
              <a:ext uri="{FF2B5EF4-FFF2-40B4-BE49-F238E27FC236}">
                <a16:creationId xmlns:a16="http://schemas.microsoft.com/office/drawing/2014/main" id="{E79E87C3-98BF-E45F-11C2-0091A90512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</a:blip>
          <a:stretch>
            <a:fillRect/>
          </a:stretch>
        </p:blipFill>
        <p:spPr>
          <a:xfrm>
            <a:off x="4451349" y="-537029"/>
            <a:ext cx="8277679" cy="7630726"/>
          </a:xfrm>
          <a:prstGeom prst="rect">
            <a:avLst/>
          </a:prstGeom>
        </p:spPr>
      </p:pic>
      <p:pic>
        <p:nvPicPr>
          <p:cNvPr id="6" name="Picture 5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83AA155-467D-204F-CF7A-877215318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0370" y="5664595"/>
            <a:ext cx="2684404" cy="727814"/>
          </a:xfrm>
          <a:prstGeom prst="rect">
            <a:avLst/>
          </a:prstGeom>
        </p:spPr>
      </p:pic>
      <p:sp>
        <p:nvSpPr>
          <p:cNvPr id="101" name="Label 101"/>
          <p:cNvSpPr txBox="1"/>
          <p:nvPr/>
        </p:nvSpPr>
        <p:spPr>
          <a:xfrm>
            <a:off x="640080" y="566928"/>
            <a:ext cx="10515600" cy="3200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400" spc="300" dirty="0">
                <a:solidFill>
                  <a:srgbClr val="EE1D35"/>
                </a:solidFill>
                <a:latin typeface="☞AKHAND LIGHT" pitchFamily="2" charset="77"/>
              </a:rPr>
              <a:t>BESTAANDE PARTNERS · WAT HET OPLEVERT</a:t>
            </a:r>
          </a:p>
        </p:txBody>
      </p:sp>
      <p:sp>
        <p:nvSpPr>
          <p:cNvPr id="102" name="Titel 102"/>
          <p:cNvSpPr txBox="1"/>
          <p:nvPr/>
        </p:nvSpPr>
        <p:spPr>
          <a:xfrm>
            <a:off x="640080" y="896112"/>
            <a:ext cx="1088136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3400" b="1" dirty="0">
                <a:solidFill>
                  <a:srgbClr val="2B3D44"/>
                </a:solidFill>
                <a:latin typeface="☞AKHAND" pitchFamily="2" charset="77"/>
              </a:rPr>
              <a:t>Wat de partner krijgt, wat de alliantie verwacht</a:t>
            </a:r>
          </a:p>
        </p:txBody>
      </p:sp>
      <p:sp>
        <p:nvSpPr>
          <p:cNvPr id="103" name="Kaart 103"/>
          <p:cNvSpPr/>
          <p:nvPr/>
        </p:nvSpPr>
        <p:spPr>
          <a:xfrm>
            <a:off x="640080" y="1783080"/>
            <a:ext cx="640080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BDC"/>
            </a:solidFill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04" name="Cirkel 104"/>
          <p:cNvSpPr/>
          <p:nvPr/>
        </p:nvSpPr>
        <p:spPr>
          <a:xfrm>
            <a:off x="914400" y="2011680"/>
            <a:ext cx="548640" cy="548640"/>
          </a:xfrm>
          <a:prstGeom prst="ellipse">
            <a:avLst/>
          </a:prstGeom>
          <a:solidFill>
            <a:srgbClr val="EE1D35"/>
          </a:solidFill>
          <a:ln>
            <a:noFill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105" name="Icoon 10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560" y="2148840"/>
            <a:ext cx="274320" cy="274320"/>
          </a:xfrm>
          <a:prstGeom prst="rect">
            <a:avLst/>
          </a:prstGeom>
        </p:spPr>
      </p:pic>
      <p:sp>
        <p:nvSpPr>
          <p:cNvPr id="106" name="Tekst 106"/>
          <p:cNvSpPr txBox="1"/>
          <p:nvPr/>
        </p:nvSpPr>
        <p:spPr>
          <a:xfrm>
            <a:off x="1645920" y="2011680"/>
            <a:ext cx="5029200" cy="548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800" b="1" dirty="0">
                <a:solidFill>
                  <a:srgbClr val="2B3D44"/>
                </a:solidFill>
                <a:latin typeface="☞AKHAND" pitchFamily="2" charset="77"/>
              </a:rPr>
              <a:t>De partner krijgt</a:t>
            </a:r>
          </a:p>
        </p:txBody>
      </p:sp>
      <p:sp>
        <p:nvSpPr>
          <p:cNvPr id="107" name="Tekst 107"/>
          <p:cNvSpPr txBox="1"/>
          <p:nvPr/>
        </p:nvSpPr>
        <p:spPr>
          <a:xfrm>
            <a:off x="914400" y="2743200"/>
            <a:ext cx="5852160" cy="21031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600"/>
              </a:spcAft>
              <a:buClr>
                <a:srgbClr val="EE1D35"/>
              </a:buClr>
              <a:buFont typeface="Arial"/>
              <a:buChar char="•"/>
            </a:pPr>
            <a:r>
              <a:rPr lang="nl-NL" sz="1300" dirty="0">
                <a:solidFill>
                  <a:srgbClr val="2B3D44"/>
                </a:solidFill>
                <a:latin typeface="☞AKHAND LIGHT" pitchFamily="2" charset="77"/>
              </a:rPr>
              <a:t>Platform met eigen en algemeen impactdashboard, plus tools met anonieme registratie van bereik per regio en doelgroep</a:t>
            </a: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600"/>
              </a:spcAft>
              <a:buClr>
                <a:srgbClr val="EE1D35"/>
              </a:buClr>
              <a:buFont typeface="Arial"/>
              <a:buChar char="•"/>
            </a:pPr>
            <a:r>
              <a:rPr lang="nl-NL" sz="1300" dirty="0">
                <a:solidFill>
                  <a:srgbClr val="2B3D44"/>
                </a:solidFill>
                <a:latin typeface="☞AKHAND LIGHT" pitchFamily="2" charset="77"/>
              </a:rPr>
              <a:t>Jaarlijkse impactrapportage door een specialist, bruikbaar voor ESG- en CSRD-verslaglegging</a:t>
            </a: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600"/>
              </a:spcAft>
              <a:buClr>
                <a:srgbClr val="EE1D35"/>
              </a:buClr>
              <a:buFont typeface="Arial"/>
              <a:buChar char="•"/>
            </a:pPr>
            <a:r>
              <a:rPr lang="nl-NL" sz="1300" dirty="0">
                <a:solidFill>
                  <a:srgbClr val="2B3D44"/>
                </a:solidFill>
                <a:latin typeface="☞AKHAND LIGHT" pitchFamily="2" charset="77"/>
              </a:rPr>
              <a:t>Een plek in één of meer werkstromen: meewerken en meebeslissen over de koers</a:t>
            </a: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600"/>
              </a:spcAft>
              <a:buClr>
                <a:srgbClr val="EE1D35"/>
              </a:buClr>
              <a:buFont typeface="Arial"/>
              <a:buChar char="•"/>
            </a:pPr>
            <a:r>
              <a:rPr lang="nl-NL" sz="1300" dirty="0">
                <a:solidFill>
                  <a:srgbClr val="2B3D44"/>
                </a:solidFill>
                <a:latin typeface="☞AKHAND LIGHT" pitchFamily="2" charset="77"/>
              </a:rPr>
              <a:t>Uitnodiging voor de ledenbijeenkomsten, een plek in het netwerk en voorrang bij pilots</a:t>
            </a:r>
          </a:p>
        </p:txBody>
      </p:sp>
      <p:sp>
        <p:nvSpPr>
          <p:cNvPr id="108" name="Kaart 108"/>
          <p:cNvSpPr/>
          <p:nvPr/>
        </p:nvSpPr>
        <p:spPr>
          <a:xfrm>
            <a:off x="7315200" y="1783080"/>
            <a:ext cx="4233672" cy="3108960"/>
          </a:xfrm>
          <a:prstGeom prst="rect">
            <a:avLst/>
          </a:prstGeom>
          <a:solidFill>
            <a:srgbClr val="2B3D44"/>
          </a:solidFill>
          <a:ln w="12700">
            <a:solidFill>
              <a:srgbClr val="2B3D44"/>
            </a:solidFill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09" name="Cirkel 109"/>
          <p:cNvSpPr/>
          <p:nvPr/>
        </p:nvSpPr>
        <p:spPr>
          <a:xfrm>
            <a:off x="7589520" y="2011680"/>
            <a:ext cx="548640" cy="548640"/>
          </a:xfrm>
          <a:prstGeom prst="ellipse">
            <a:avLst/>
          </a:prstGeom>
          <a:solidFill>
            <a:srgbClr val="EE1D35"/>
          </a:solidFill>
          <a:ln>
            <a:noFill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110" name="Icoon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6680" y="2148840"/>
            <a:ext cx="274320" cy="274320"/>
          </a:xfrm>
          <a:prstGeom prst="rect">
            <a:avLst/>
          </a:prstGeom>
        </p:spPr>
      </p:pic>
      <p:sp>
        <p:nvSpPr>
          <p:cNvPr id="111" name="Tekst 111"/>
          <p:cNvSpPr txBox="1"/>
          <p:nvPr/>
        </p:nvSpPr>
        <p:spPr>
          <a:xfrm>
            <a:off x="8321040" y="2011680"/>
            <a:ext cx="3108960" cy="548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800" b="1" dirty="0">
                <a:solidFill>
                  <a:srgbClr val="FFFFFF"/>
                </a:solidFill>
                <a:latin typeface="☞AKHAND" pitchFamily="2" charset="77"/>
              </a:rPr>
              <a:t>De alliantie verwacht</a:t>
            </a:r>
          </a:p>
        </p:txBody>
      </p:sp>
      <p:sp>
        <p:nvSpPr>
          <p:cNvPr id="112" name="Tekst 112"/>
          <p:cNvSpPr txBox="1"/>
          <p:nvPr/>
        </p:nvSpPr>
        <p:spPr>
          <a:xfrm>
            <a:off x="7589520" y="2743200"/>
            <a:ext cx="3703320" cy="21031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600"/>
              </a:spcAft>
              <a:buClr>
                <a:srgbClr val="EE1D35"/>
              </a:buClr>
              <a:buFont typeface="Arial"/>
              <a:buChar char="•"/>
            </a:pPr>
            <a:r>
              <a:rPr lang="nl-NL" sz="1300" dirty="0">
                <a:solidFill>
                  <a:srgbClr val="DCE2E3"/>
                </a:solidFill>
                <a:latin typeface="☞AKHAND LIGHT" pitchFamily="2" charset="77"/>
              </a:rPr>
              <a:t>Medewerkers in één of meer werkstromen, met tijd en verantwoordelijkheid</a:t>
            </a: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600"/>
              </a:spcAft>
              <a:buClr>
                <a:srgbClr val="EE1D35"/>
              </a:buClr>
              <a:buFont typeface="Arial"/>
              <a:buChar char="•"/>
            </a:pPr>
            <a:r>
              <a:rPr lang="nl-NL" sz="1300" dirty="0">
                <a:solidFill>
                  <a:srgbClr val="DCE2E3"/>
                </a:solidFill>
                <a:latin typeface="☞AKHAND LIGHT" pitchFamily="2" charset="77"/>
              </a:rPr>
              <a:t>Minimaal 10 leads per jaar uit het eigen netwerk, in het driejarig contract</a:t>
            </a: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600"/>
              </a:spcAft>
              <a:buClr>
                <a:srgbClr val="EE1D35"/>
              </a:buClr>
              <a:buFont typeface="Arial"/>
              <a:buChar char="•"/>
            </a:pPr>
            <a:r>
              <a:rPr lang="nl-NL" sz="1300" dirty="0">
                <a:solidFill>
                  <a:srgbClr val="DCE2E3"/>
                </a:solidFill>
                <a:latin typeface="☞AKHAND LIGHT" pitchFamily="2" charset="77"/>
              </a:rPr>
              <a:t>Medewerkers actief meenemen in het gebruik van het platform</a:t>
            </a:r>
          </a:p>
        </p:txBody>
      </p:sp>
      <p:sp>
        <p:nvSpPr>
          <p:cNvPr id="113" name="Kader 113"/>
          <p:cNvSpPr/>
          <p:nvPr/>
        </p:nvSpPr>
        <p:spPr>
          <a:xfrm>
            <a:off x="640080" y="5029200"/>
            <a:ext cx="7863840" cy="640080"/>
          </a:xfrm>
          <a:prstGeom prst="rect">
            <a:avLst/>
          </a:prstGeom>
          <a:solidFill>
            <a:srgbClr val="F4F5F6"/>
          </a:solidFill>
          <a:ln>
            <a:noFill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14" name="Tekst 114"/>
          <p:cNvSpPr txBox="1"/>
          <p:nvPr/>
        </p:nvSpPr>
        <p:spPr>
          <a:xfrm>
            <a:off x="868680" y="5029200"/>
            <a:ext cx="7498080" cy="64008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300" b="1" dirty="0">
                <a:solidFill>
                  <a:srgbClr val="EE1D35"/>
                </a:solidFill>
                <a:latin typeface="☞AKHAND" pitchFamily="2" charset="77"/>
              </a:rPr>
              <a:t>Nog te bevestigen: </a:t>
            </a:r>
            <a:r>
              <a:rPr lang="nl-NL" sz="1300" dirty="0">
                <a:solidFill>
                  <a:srgbClr val="2B3D44"/>
                </a:solidFill>
                <a:latin typeface="☞AKHAND LIGHT" pitchFamily="2" charset="77"/>
              </a:rPr>
              <a:t>de haalbaarheid van platform en dashboard toetsen we na 3 november; plan B volgt.</a:t>
            </a:r>
          </a:p>
        </p:txBody>
      </p:sp>
      <p:sp>
        <p:nvSpPr>
          <p:cNvPr id="115" name="Paginanummer 115"/>
          <p:cNvSpPr txBox="1"/>
          <p:nvPr/>
        </p:nvSpPr>
        <p:spPr>
          <a:xfrm>
            <a:off x="640080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100" dirty="0">
                <a:solidFill>
                  <a:srgbClr val="8A979C"/>
                </a:solidFill>
                <a:latin typeface="☞AKHAND LIGHT" pitchFamily="2" charset="77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497994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oad with white lines&#10;&#10;AI-generated content may be incorrect.">
            <a:extLst>
              <a:ext uri="{FF2B5EF4-FFF2-40B4-BE49-F238E27FC236}">
                <a16:creationId xmlns:a16="http://schemas.microsoft.com/office/drawing/2014/main" id="{E79E87C3-98BF-E45F-11C2-0091A90512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</a:blip>
          <a:stretch>
            <a:fillRect/>
          </a:stretch>
        </p:blipFill>
        <p:spPr>
          <a:xfrm>
            <a:off x="4451349" y="-537029"/>
            <a:ext cx="8277679" cy="7630726"/>
          </a:xfrm>
          <a:prstGeom prst="rect">
            <a:avLst/>
          </a:prstGeom>
        </p:spPr>
      </p:pic>
      <p:pic>
        <p:nvPicPr>
          <p:cNvPr id="6" name="Picture 5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83AA155-467D-204F-CF7A-877215318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0370" y="5664595"/>
            <a:ext cx="2684404" cy="727814"/>
          </a:xfrm>
          <a:prstGeom prst="rect">
            <a:avLst/>
          </a:prstGeom>
        </p:spPr>
      </p:pic>
      <p:sp>
        <p:nvSpPr>
          <p:cNvPr id="101" name="Label 101"/>
          <p:cNvSpPr txBox="1"/>
          <p:nvPr/>
        </p:nvSpPr>
        <p:spPr>
          <a:xfrm>
            <a:off x="640080" y="566928"/>
            <a:ext cx="10515600" cy="3200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400" spc="300" dirty="0">
                <a:solidFill>
                  <a:srgbClr val="EE1D35"/>
                </a:solidFill>
                <a:latin typeface="☞AKHAND LIGHT" pitchFamily="2" charset="77"/>
              </a:rPr>
              <a:t>BESTAANDE LEDEN · SAMENWERKING</a:t>
            </a:r>
          </a:p>
        </p:txBody>
      </p:sp>
      <p:sp>
        <p:nvSpPr>
          <p:cNvPr id="102" name="Titel 102"/>
          <p:cNvSpPr txBox="1"/>
          <p:nvPr/>
        </p:nvSpPr>
        <p:spPr>
          <a:xfrm>
            <a:off x="640080" y="896112"/>
            <a:ext cx="1088136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3400" b="1" dirty="0">
                <a:solidFill>
                  <a:srgbClr val="2B3D44"/>
                </a:solidFill>
                <a:latin typeface="☞AKHAND" pitchFamily="2" charset="77"/>
              </a:rPr>
              <a:t>Van vergaderen naar werkstromen</a:t>
            </a:r>
          </a:p>
        </p:txBody>
      </p:sp>
      <p:sp>
        <p:nvSpPr>
          <p:cNvPr id="103" name="Kaart 103"/>
          <p:cNvSpPr/>
          <p:nvPr/>
        </p:nvSpPr>
        <p:spPr>
          <a:xfrm>
            <a:off x="640080" y="1828800"/>
            <a:ext cx="2377440" cy="3566160"/>
          </a:xfrm>
          <a:prstGeom prst="rect">
            <a:avLst/>
          </a:prstGeom>
          <a:solidFill>
            <a:srgbClr val="F4F5F6"/>
          </a:solidFill>
          <a:ln w="12700">
            <a:solidFill>
              <a:srgbClr val="F4F5F6"/>
            </a:solidFill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04" name="Tekst 104"/>
          <p:cNvSpPr txBox="1"/>
          <p:nvPr/>
        </p:nvSpPr>
        <p:spPr>
          <a:xfrm>
            <a:off x="868680" y="2011680"/>
            <a:ext cx="2011680" cy="3200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 spc="200" dirty="0">
                <a:solidFill>
                  <a:srgbClr val="8A979C"/>
                </a:solidFill>
                <a:latin typeface="☞AKHAND LIGHT" pitchFamily="2" charset="77"/>
              </a:rPr>
              <a:t>TOT NU TOE</a:t>
            </a:r>
          </a:p>
        </p:txBody>
      </p:sp>
      <p:sp>
        <p:nvSpPr>
          <p:cNvPr id="105" name="Tekst 105"/>
          <p:cNvSpPr txBox="1"/>
          <p:nvPr/>
        </p:nvSpPr>
        <p:spPr>
          <a:xfrm>
            <a:off x="868680" y="2377440"/>
            <a:ext cx="201168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700" b="1" dirty="0">
                <a:solidFill>
                  <a:srgbClr val="2B3D44"/>
                </a:solidFill>
                <a:latin typeface="☞AKHAND" pitchFamily="2" charset="77"/>
              </a:rPr>
              <a:t>Bestuurs- en stuurgroep-vergaderingen</a:t>
            </a:r>
          </a:p>
        </p:txBody>
      </p:sp>
      <p:sp>
        <p:nvSpPr>
          <p:cNvPr id="106" name="Tekst 106"/>
          <p:cNvSpPr txBox="1"/>
          <p:nvPr/>
        </p:nvSpPr>
        <p:spPr>
          <a:xfrm>
            <a:off x="868680" y="3383280"/>
            <a:ext cx="2011680" cy="17373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300" dirty="0">
                <a:solidFill>
                  <a:srgbClr val="4A575E"/>
                </a:solidFill>
                <a:latin typeface="☞AKHAND LIGHT" pitchFamily="2" charset="77"/>
              </a:rPr>
              <a:t>Leden schuiven aan, besluiten worden in vergaderingen genomen.</a:t>
            </a:r>
          </a:p>
        </p:txBody>
      </p:sp>
      <p:sp>
        <p:nvSpPr>
          <p:cNvPr id="107" name="Pijl 107"/>
          <p:cNvSpPr/>
          <p:nvPr/>
        </p:nvSpPr>
        <p:spPr>
          <a:xfrm>
            <a:off x="3154680" y="3429000"/>
            <a:ext cx="548640" cy="365760"/>
          </a:xfrm>
          <a:prstGeom prst="rightArrow">
            <a:avLst/>
          </a:prstGeom>
          <a:solidFill>
            <a:srgbClr val="EE1D35"/>
          </a:solidFill>
          <a:ln>
            <a:noFill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08" name="Tekst 108"/>
          <p:cNvSpPr txBox="1"/>
          <p:nvPr/>
        </p:nvSpPr>
        <p:spPr>
          <a:xfrm>
            <a:off x="3931920" y="1828800"/>
            <a:ext cx="7589520" cy="3200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 spc="200" dirty="0">
                <a:solidFill>
                  <a:srgbClr val="EE1D35"/>
                </a:solidFill>
                <a:latin typeface="☞AKHAND LIGHT" pitchFamily="2" charset="77"/>
              </a:rPr>
              <a:t>VANAF 2027  </a:t>
            </a:r>
            <a:r>
              <a:rPr lang="nl-NL" sz="1400" b="1" dirty="0">
                <a:solidFill>
                  <a:srgbClr val="2B3D44"/>
                </a:solidFill>
                <a:latin typeface="☞AKHAND" pitchFamily="2" charset="77"/>
              </a:rPr>
              <a:t>Meewerken: aansluiten bij een werkstroom</a:t>
            </a:r>
          </a:p>
        </p:txBody>
      </p:sp>
      <p:sp>
        <p:nvSpPr>
          <p:cNvPr id="109" name="Kaart 109"/>
          <p:cNvSpPr/>
          <p:nvPr/>
        </p:nvSpPr>
        <p:spPr>
          <a:xfrm>
            <a:off x="3931920" y="2240280"/>
            <a:ext cx="2377440" cy="1783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BDC"/>
            </a:solidFill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10" name="Cirkel 110"/>
          <p:cNvSpPr/>
          <p:nvPr/>
        </p:nvSpPr>
        <p:spPr>
          <a:xfrm>
            <a:off x="4160520" y="2377440"/>
            <a:ext cx="548640" cy="548640"/>
          </a:xfrm>
          <a:prstGeom prst="ellipse">
            <a:avLst/>
          </a:prstGeom>
          <a:solidFill>
            <a:srgbClr val="EE1D35"/>
          </a:solidFill>
          <a:ln>
            <a:noFill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111" name="Icoon 1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7680" y="2514600"/>
            <a:ext cx="274320" cy="274320"/>
          </a:xfrm>
          <a:prstGeom prst="rect">
            <a:avLst/>
          </a:prstGeom>
        </p:spPr>
      </p:pic>
      <p:sp>
        <p:nvSpPr>
          <p:cNvPr id="112" name="Tekst 112"/>
          <p:cNvSpPr txBox="1"/>
          <p:nvPr/>
        </p:nvSpPr>
        <p:spPr>
          <a:xfrm>
            <a:off x="4160520" y="3017520"/>
            <a:ext cx="1920240" cy="457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400" b="1" dirty="0">
                <a:solidFill>
                  <a:srgbClr val="2B3D44"/>
                </a:solidFill>
                <a:latin typeface="☞AKHAND" pitchFamily="2" charset="77"/>
              </a:rPr>
              <a:t>Lespakket</a:t>
            </a:r>
          </a:p>
        </p:txBody>
      </p:sp>
      <p:sp>
        <p:nvSpPr>
          <p:cNvPr id="113" name="Tekst 113"/>
          <p:cNvSpPr txBox="1"/>
          <p:nvPr/>
        </p:nvSpPr>
        <p:spPr>
          <a:xfrm>
            <a:off x="4160520" y="3456432"/>
            <a:ext cx="1920240" cy="5486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 dirty="0">
                <a:solidFill>
                  <a:srgbClr val="4A575E"/>
                </a:solidFill>
                <a:latin typeface="☞AKHAND LIGHT" pitchFamily="2" charset="77"/>
              </a:rPr>
              <a:t>Leider: Astrid Renes</a:t>
            </a:r>
          </a:p>
        </p:txBody>
      </p:sp>
      <p:sp>
        <p:nvSpPr>
          <p:cNvPr id="114" name="Kaart 114"/>
          <p:cNvSpPr/>
          <p:nvPr/>
        </p:nvSpPr>
        <p:spPr>
          <a:xfrm>
            <a:off x="6542532" y="2240280"/>
            <a:ext cx="2377440" cy="1783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BDC"/>
            </a:solidFill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15" name="Cirkel 115"/>
          <p:cNvSpPr/>
          <p:nvPr/>
        </p:nvSpPr>
        <p:spPr>
          <a:xfrm>
            <a:off x="6771132" y="2377440"/>
            <a:ext cx="548640" cy="548640"/>
          </a:xfrm>
          <a:prstGeom prst="ellipse">
            <a:avLst/>
          </a:prstGeom>
          <a:solidFill>
            <a:srgbClr val="2B3D44"/>
          </a:solidFill>
          <a:ln>
            <a:noFill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116" name="Icoon 1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8292" y="2514600"/>
            <a:ext cx="274320" cy="274320"/>
          </a:xfrm>
          <a:prstGeom prst="rect">
            <a:avLst/>
          </a:prstGeom>
        </p:spPr>
      </p:pic>
      <p:sp>
        <p:nvSpPr>
          <p:cNvPr id="117" name="Tekst 117"/>
          <p:cNvSpPr txBox="1"/>
          <p:nvPr/>
        </p:nvSpPr>
        <p:spPr>
          <a:xfrm>
            <a:off x="6771132" y="3017520"/>
            <a:ext cx="1920240" cy="457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400" b="1" dirty="0">
                <a:solidFill>
                  <a:srgbClr val="2B3D44"/>
                </a:solidFill>
                <a:latin typeface="☞AKHAND" pitchFamily="2" charset="77"/>
              </a:rPr>
              <a:t>Platform en dashboard</a:t>
            </a:r>
          </a:p>
        </p:txBody>
      </p:sp>
      <p:sp>
        <p:nvSpPr>
          <p:cNvPr id="118" name="Tekst 118"/>
          <p:cNvSpPr txBox="1"/>
          <p:nvPr/>
        </p:nvSpPr>
        <p:spPr>
          <a:xfrm>
            <a:off x="6771132" y="3456432"/>
            <a:ext cx="1920240" cy="5486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 dirty="0">
                <a:solidFill>
                  <a:srgbClr val="4A575E"/>
                </a:solidFill>
                <a:latin typeface="☞AKHAND LIGHT" pitchFamily="2" charset="77"/>
              </a:rPr>
              <a:t>Leider: nog te beleggen</a:t>
            </a:r>
          </a:p>
        </p:txBody>
      </p:sp>
      <p:sp>
        <p:nvSpPr>
          <p:cNvPr id="119" name="Kaart 119"/>
          <p:cNvSpPr/>
          <p:nvPr/>
        </p:nvSpPr>
        <p:spPr>
          <a:xfrm>
            <a:off x="9153144" y="2240280"/>
            <a:ext cx="2377440" cy="1783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BDC"/>
            </a:solidFill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20" name="Cirkel 120"/>
          <p:cNvSpPr/>
          <p:nvPr/>
        </p:nvSpPr>
        <p:spPr>
          <a:xfrm>
            <a:off x="9381744" y="2377440"/>
            <a:ext cx="548640" cy="548640"/>
          </a:xfrm>
          <a:prstGeom prst="ellipse">
            <a:avLst/>
          </a:prstGeom>
          <a:solidFill>
            <a:srgbClr val="EE1D35"/>
          </a:solidFill>
          <a:ln>
            <a:noFill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121" name="Icoon 1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18904" y="2514600"/>
            <a:ext cx="274320" cy="274320"/>
          </a:xfrm>
          <a:prstGeom prst="rect">
            <a:avLst/>
          </a:prstGeom>
        </p:spPr>
      </p:pic>
      <p:sp>
        <p:nvSpPr>
          <p:cNvPr id="122" name="Tekst 122"/>
          <p:cNvSpPr txBox="1"/>
          <p:nvPr/>
        </p:nvSpPr>
        <p:spPr>
          <a:xfrm>
            <a:off x="9381744" y="3017520"/>
            <a:ext cx="1920240" cy="457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400" b="1" dirty="0">
                <a:solidFill>
                  <a:srgbClr val="2B3D44"/>
                </a:solidFill>
                <a:latin typeface="☞AKHAND" pitchFamily="2" charset="77"/>
              </a:rPr>
              <a:t>Communicatie</a:t>
            </a:r>
          </a:p>
        </p:txBody>
      </p:sp>
      <p:sp>
        <p:nvSpPr>
          <p:cNvPr id="123" name="Tekst 123"/>
          <p:cNvSpPr txBox="1"/>
          <p:nvPr/>
        </p:nvSpPr>
        <p:spPr>
          <a:xfrm>
            <a:off x="9381744" y="3456432"/>
            <a:ext cx="1920240" cy="5486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 dirty="0">
                <a:solidFill>
                  <a:srgbClr val="4A575E"/>
                </a:solidFill>
                <a:latin typeface="☞AKHAND LIGHT" pitchFamily="2" charset="77"/>
              </a:rPr>
              <a:t>Uitvoering: Customerscope; leider nog te beleggen</a:t>
            </a:r>
          </a:p>
        </p:txBody>
      </p:sp>
      <p:sp>
        <p:nvSpPr>
          <p:cNvPr id="124" name="Kaart 124"/>
          <p:cNvSpPr/>
          <p:nvPr/>
        </p:nvSpPr>
        <p:spPr>
          <a:xfrm>
            <a:off x="3931920" y="4206240"/>
            <a:ext cx="7589520" cy="1188720"/>
          </a:xfrm>
          <a:prstGeom prst="rect">
            <a:avLst/>
          </a:prstGeom>
          <a:solidFill>
            <a:srgbClr val="2B3D44"/>
          </a:solidFill>
          <a:ln w="12700">
            <a:solidFill>
              <a:srgbClr val="2B3D44"/>
            </a:solidFill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25" name="Cirkel 125"/>
          <p:cNvSpPr/>
          <p:nvPr/>
        </p:nvSpPr>
        <p:spPr>
          <a:xfrm>
            <a:off x="4160520" y="4480560"/>
            <a:ext cx="640080" cy="640080"/>
          </a:xfrm>
          <a:prstGeom prst="ellipse">
            <a:avLst/>
          </a:prstGeom>
          <a:solidFill>
            <a:srgbClr val="EE1D35"/>
          </a:solidFill>
          <a:ln>
            <a:noFill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126" name="Icoon 1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20540" y="4640580"/>
            <a:ext cx="320040" cy="320040"/>
          </a:xfrm>
          <a:prstGeom prst="rect">
            <a:avLst/>
          </a:prstGeom>
        </p:spPr>
      </p:pic>
      <p:sp>
        <p:nvSpPr>
          <p:cNvPr id="127" name="Tekst 127"/>
          <p:cNvSpPr txBox="1"/>
          <p:nvPr/>
        </p:nvSpPr>
        <p:spPr>
          <a:xfrm>
            <a:off x="5029200" y="4315968"/>
            <a:ext cx="630936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500" b="1" dirty="0">
                <a:solidFill>
                  <a:srgbClr val="FFFFFF"/>
                </a:solidFill>
                <a:latin typeface="☞AKHAND" pitchFamily="2" charset="77"/>
              </a:rPr>
              <a:t>Meekijken: vier ledenbijeenkomsten per jaar</a:t>
            </a:r>
          </a:p>
        </p:txBody>
      </p:sp>
      <p:sp>
        <p:nvSpPr>
          <p:cNvPr id="128" name="Tekst 128"/>
          <p:cNvSpPr txBox="1"/>
          <p:nvPr/>
        </p:nvSpPr>
        <p:spPr>
          <a:xfrm>
            <a:off x="5029200" y="4681728"/>
            <a:ext cx="6309360" cy="6858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 dirty="0">
                <a:solidFill>
                  <a:srgbClr val="DCE2E3"/>
                </a:solidFill>
                <a:latin typeface="☞AKHAND LIGHT" pitchFamily="2" charset="77"/>
              </a:rPr>
              <a:t>Verspreid over het land, steeds bij een ander lid. Vast stramien: kennismaking, per werkstroom wat gedaan is en wat het plan is, en een activiteit.</a:t>
            </a:r>
          </a:p>
        </p:txBody>
      </p:sp>
      <p:sp>
        <p:nvSpPr>
          <p:cNvPr id="129" name="Paginanummer 129"/>
          <p:cNvSpPr txBox="1"/>
          <p:nvPr/>
        </p:nvSpPr>
        <p:spPr>
          <a:xfrm>
            <a:off x="640080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100" dirty="0">
                <a:solidFill>
                  <a:srgbClr val="8A979C"/>
                </a:solidFill>
                <a:latin typeface="☞AKHAND LIGHT" pitchFamily="2" charset="77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497994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oad with white lines&#10;&#10;AI-generated content may be incorrect.">
            <a:extLst>
              <a:ext uri="{FF2B5EF4-FFF2-40B4-BE49-F238E27FC236}">
                <a16:creationId xmlns:a16="http://schemas.microsoft.com/office/drawing/2014/main" id="{E79E87C3-98BF-E45F-11C2-0091A90512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</a:blip>
          <a:stretch>
            <a:fillRect/>
          </a:stretch>
        </p:blipFill>
        <p:spPr>
          <a:xfrm>
            <a:off x="4451349" y="-537029"/>
            <a:ext cx="8277679" cy="7630726"/>
          </a:xfrm>
          <a:prstGeom prst="rect">
            <a:avLst/>
          </a:prstGeom>
        </p:spPr>
      </p:pic>
      <p:pic>
        <p:nvPicPr>
          <p:cNvPr id="6" name="Picture 5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83AA155-467D-204F-CF7A-877215318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0370" y="5664595"/>
            <a:ext cx="2684404" cy="727814"/>
          </a:xfrm>
          <a:prstGeom prst="rect">
            <a:avLst/>
          </a:prstGeom>
        </p:spPr>
      </p:pic>
      <p:sp>
        <p:nvSpPr>
          <p:cNvPr id="101" name="Label 101"/>
          <p:cNvSpPr txBox="1"/>
          <p:nvPr/>
        </p:nvSpPr>
        <p:spPr>
          <a:xfrm>
            <a:off x="640080" y="566928"/>
            <a:ext cx="10515600" cy="3200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400" spc="300" dirty="0">
                <a:solidFill>
                  <a:srgbClr val="EE1D35"/>
                </a:solidFill>
                <a:latin typeface="☞AKHAND LIGHT" pitchFamily="2" charset="77"/>
              </a:rPr>
              <a:t>BESTAANDE LEDEN · VOLGENDE STAPPEN</a:t>
            </a:r>
          </a:p>
        </p:txBody>
      </p:sp>
      <p:sp>
        <p:nvSpPr>
          <p:cNvPr id="102" name="Titel 102"/>
          <p:cNvSpPr txBox="1"/>
          <p:nvPr/>
        </p:nvSpPr>
        <p:spPr>
          <a:xfrm>
            <a:off x="640080" y="896112"/>
            <a:ext cx="1088136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3400" b="1" dirty="0">
                <a:solidFill>
                  <a:srgbClr val="2B3D44"/>
                </a:solidFill>
                <a:latin typeface="☞AKHAND" pitchFamily="2" charset="77"/>
              </a:rPr>
              <a:t>De route naar 1 januari 2027</a:t>
            </a:r>
          </a:p>
        </p:txBody>
      </p:sp>
      <p:sp>
        <p:nvSpPr>
          <p:cNvPr id="103" name="Tijdlijn 103"/>
          <p:cNvSpPr/>
          <p:nvPr/>
        </p:nvSpPr>
        <p:spPr>
          <a:xfrm>
            <a:off x="1730959" y="2697480"/>
            <a:ext cx="8727034" cy="0"/>
          </a:xfrm>
          <a:prstGeom prst="rect">
            <a:avLst/>
          </a:prstGeom>
          <a:noFill/>
          <a:ln w="25400">
            <a:solidFill>
              <a:srgbClr val="2B3D44"/>
            </a:solidFill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04" name="Tekst 104"/>
          <p:cNvSpPr txBox="1"/>
          <p:nvPr/>
        </p:nvSpPr>
        <p:spPr>
          <a:xfrm>
            <a:off x="640080" y="1965960"/>
            <a:ext cx="2090318" cy="45720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 b="1" dirty="0">
                <a:solidFill>
                  <a:srgbClr val="2B3D44"/>
                </a:solidFill>
                <a:latin typeface="☞AKHAND" pitchFamily="2" charset="77"/>
              </a:rPr>
              <a:t>TOT 3 NOV</a:t>
            </a:r>
          </a:p>
        </p:txBody>
      </p:sp>
      <p:sp>
        <p:nvSpPr>
          <p:cNvPr id="105" name="Mijlpaal 105"/>
          <p:cNvSpPr/>
          <p:nvPr/>
        </p:nvSpPr>
        <p:spPr>
          <a:xfrm>
            <a:off x="1548079" y="2514600"/>
            <a:ext cx="365760" cy="365760"/>
          </a:xfrm>
          <a:prstGeom prst="ellipse">
            <a:avLst/>
          </a:prstGeom>
          <a:solidFill>
            <a:srgbClr val="2B3D44"/>
          </a:solidFill>
          <a:ln>
            <a:noFill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06" name="Tekst 106"/>
          <p:cNvSpPr txBox="1"/>
          <p:nvPr/>
        </p:nvSpPr>
        <p:spPr>
          <a:xfrm>
            <a:off x="1548079" y="2514600"/>
            <a:ext cx="365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 b="1" dirty="0">
                <a:solidFill>
                  <a:srgbClr val="FFFFFF"/>
                </a:solidFill>
                <a:latin typeface="☞AKHAND" pitchFamily="2" charset="77"/>
              </a:rPr>
              <a:t>1</a:t>
            </a:r>
          </a:p>
        </p:txBody>
      </p:sp>
      <p:sp>
        <p:nvSpPr>
          <p:cNvPr id="107" name="Tekst 107"/>
          <p:cNvSpPr txBox="1"/>
          <p:nvPr/>
        </p:nvSpPr>
        <p:spPr>
          <a:xfrm>
            <a:off x="731520" y="3108960"/>
            <a:ext cx="1907438" cy="4114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700" b="1" dirty="0">
                <a:solidFill>
                  <a:srgbClr val="2B3D44"/>
                </a:solidFill>
                <a:latin typeface="☞AKHAND" pitchFamily="2" charset="77"/>
              </a:rPr>
              <a:t>Zaal vullen</a:t>
            </a:r>
          </a:p>
        </p:txBody>
      </p:sp>
      <p:sp>
        <p:nvSpPr>
          <p:cNvPr id="108" name="Tekst 108"/>
          <p:cNvSpPr txBox="1"/>
          <p:nvPr/>
        </p:nvSpPr>
        <p:spPr>
          <a:xfrm>
            <a:off x="731520" y="3566160"/>
            <a:ext cx="1907438" cy="1371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300" dirty="0">
                <a:solidFill>
                  <a:srgbClr val="4A575E"/>
                </a:solidFill>
                <a:latin typeface="☞AKHAND LIGHT" pitchFamily="2" charset="77"/>
              </a:rPr>
              <a:t>Leden nodigen hun netwerk uit voor de Alliantiedag. Streven: 60 aanwezigen.</a:t>
            </a:r>
          </a:p>
        </p:txBody>
      </p:sp>
      <p:sp>
        <p:nvSpPr>
          <p:cNvPr id="109" name="Tekst 109"/>
          <p:cNvSpPr txBox="1"/>
          <p:nvPr/>
        </p:nvSpPr>
        <p:spPr>
          <a:xfrm>
            <a:off x="2821838" y="1965960"/>
            <a:ext cx="2090318" cy="45720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 b="1" dirty="0">
                <a:solidFill>
                  <a:srgbClr val="EE1D35"/>
                </a:solidFill>
                <a:latin typeface="☞AKHAND" pitchFamily="2" charset="77"/>
              </a:rPr>
              <a:t>3 NOV</a:t>
            </a:r>
          </a:p>
        </p:txBody>
      </p:sp>
      <p:sp>
        <p:nvSpPr>
          <p:cNvPr id="110" name="Mijlpaal 110"/>
          <p:cNvSpPr/>
          <p:nvPr/>
        </p:nvSpPr>
        <p:spPr>
          <a:xfrm>
            <a:off x="3729838" y="2514600"/>
            <a:ext cx="365760" cy="365760"/>
          </a:xfrm>
          <a:prstGeom prst="ellipse">
            <a:avLst/>
          </a:prstGeom>
          <a:solidFill>
            <a:srgbClr val="EE1D35"/>
          </a:solidFill>
          <a:ln>
            <a:noFill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11" name="Tekst 111"/>
          <p:cNvSpPr txBox="1"/>
          <p:nvPr/>
        </p:nvSpPr>
        <p:spPr>
          <a:xfrm>
            <a:off x="3729838" y="2514600"/>
            <a:ext cx="365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 b="1" dirty="0">
                <a:solidFill>
                  <a:srgbClr val="FFFFFF"/>
                </a:solidFill>
                <a:latin typeface="☞AKHAND" pitchFamily="2" charset="77"/>
              </a:rPr>
              <a:t>2</a:t>
            </a:r>
          </a:p>
        </p:txBody>
      </p:sp>
      <p:sp>
        <p:nvSpPr>
          <p:cNvPr id="112" name="Tekst 112"/>
          <p:cNvSpPr txBox="1"/>
          <p:nvPr/>
        </p:nvSpPr>
        <p:spPr>
          <a:xfrm>
            <a:off x="2913278" y="3108960"/>
            <a:ext cx="1907438" cy="4114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700" b="1" dirty="0">
                <a:solidFill>
                  <a:srgbClr val="2B3D44"/>
                </a:solidFill>
                <a:latin typeface="☞AKHAND" pitchFamily="2" charset="77"/>
              </a:rPr>
              <a:t>Alliantiedag</a:t>
            </a:r>
          </a:p>
        </p:txBody>
      </p:sp>
      <p:sp>
        <p:nvSpPr>
          <p:cNvPr id="113" name="Tekst 113"/>
          <p:cNvSpPr txBox="1"/>
          <p:nvPr/>
        </p:nvSpPr>
        <p:spPr>
          <a:xfrm>
            <a:off x="2913278" y="3566160"/>
            <a:ext cx="1907438" cy="1371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300" dirty="0">
                <a:solidFill>
                  <a:srgbClr val="4A575E"/>
                </a:solidFill>
                <a:latin typeface="☞AKHAND LIGHT" pitchFamily="2" charset="77"/>
              </a:rPr>
              <a:t>Strategie (Aaron), lespakket (Astrid) en oproep voor meer leden en funding (Collin).</a:t>
            </a:r>
          </a:p>
        </p:txBody>
      </p:sp>
      <p:sp>
        <p:nvSpPr>
          <p:cNvPr id="114" name="Tekst 114"/>
          <p:cNvSpPr txBox="1"/>
          <p:nvPr/>
        </p:nvSpPr>
        <p:spPr>
          <a:xfrm>
            <a:off x="5003597" y="1965960"/>
            <a:ext cx="2090318" cy="45720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 b="1" dirty="0">
                <a:solidFill>
                  <a:srgbClr val="2B3D44"/>
                </a:solidFill>
                <a:latin typeface="☞AKHAND" pitchFamily="2" charset="77"/>
              </a:rPr>
              <a:t>NA 3 NOV</a:t>
            </a:r>
          </a:p>
        </p:txBody>
      </p:sp>
      <p:sp>
        <p:nvSpPr>
          <p:cNvPr id="115" name="Mijlpaal 115"/>
          <p:cNvSpPr/>
          <p:nvPr/>
        </p:nvSpPr>
        <p:spPr>
          <a:xfrm>
            <a:off x="5911596" y="2514600"/>
            <a:ext cx="365760" cy="365760"/>
          </a:xfrm>
          <a:prstGeom prst="ellipse">
            <a:avLst/>
          </a:prstGeom>
          <a:solidFill>
            <a:srgbClr val="2B3D44"/>
          </a:solidFill>
          <a:ln>
            <a:noFill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16" name="Tekst 116"/>
          <p:cNvSpPr txBox="1"/>
          <p:nvPr/>
        </p:nvSpPr>
        <p:spPr>
          <a:xfrm>
            <a:off x="5911596" y="2514600"/>
            <a:ext cx="365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 b="1" dirty="0">
                <a:solidFill>
                  <a:srgbClr val="FFFFFF"/>
                </a:solidFill>
                <a:latin typeface="☞AKHAND" pitchFamily="2" charset="77"/>
              </a:rPr>
              <a:t>3</a:t>
            </a:r>
          </a:p>
        </p:txBody>
      </p:sp>
      <p:sp>
        <p:nvSpPr>
          <p:cNvPr id="117" name="Tekst 117"/>
          <p:cNvSpPr txBox="1"/>
          <p:nvPr/>
        </p:nvSpPr>
        <p:spPr>
          <a:xfrm>
            <a:off x="5095037" y="3108960"/>
            <a:ext cx="1907438" cy="4114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700" b="1" dirty="0">
                <a:solidFill>
                  <a:srgbClr val="2B3D44"/>
                </a:solidFill>
                <a:latin typeface="☞AKHAND" pitchFamily="2" charset="77"/>
              </a:rPr>
              <a:t>Gesprek per lid</a:t>
            </a:r>
          </a:p>
        </p:txBody>
      </p:sp>
      <p:sp>
        <p:nvSpPr>
          <p:cNvPr id="118" name="Tekst 118"/>
          <p:cNvSpPr txBox="1"/>
          <p:nvPr/>
        </p:nvSpPr>
        <p:spPr>
          <a:xfrm>
            <a:off x="5095037" y="3566160"/>
            <a:ext cx="1907438" cy="1371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300" dirty="0">
                <a:solidFill>
                  <a:srgbClr val="4A575E"/>
                </a:solidFill>
                <a:latin typeface="☞AKHAND LIGHT" pitchFamily="2" charset="77"/>
              </a:rPr>
              <a:t>Aaron en Collin bespreken met elk bestaand lid: 1 of 3 jaar en de voorwaarden 2027.</a:t>
            </a:r>
          </a:p>
        </p:txBody>
      </p:sp>
      <p:sp>
        <p:nvSpPr>
          <p:cNvPr id="119" name="Tekst 119"/>
          <p:cNvSpPr txBox="1"/>
          <p:nvPr/>
        </p:nvSpPr>
        <p:spPr>
          <a:xfrm>
            <a:off x="7185355" y="1965960"/>
            <a:ext cx="2090318" cy="45720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 b="1" dirty="0">
                <a:solidFill>
                  <a:srgbClr val="EE1D35"/>
                </a:solidFill>
                <a:latin typeface="☞AKHAND" pitchFamily="2" charset="77"/>
              </a:rPr>
              <a:t>± 2 WEKEN NA 3 NOV</a:t>
            </a:r>
          </a:p>
        </p:txBody>
      </p:sp>
      <p:sp>
        <p:nvSpPr>
          <p:cNvPr id="120" name="Mijlpaal 120"/>
          <p:cNvSpPr/>
          <p:nvPr/>
        </p:nvSpPr>
        <p:spPr>
          <a:xfrm>
            <a:off x="8093354" y="2514600"/>
            <a:ext cx="365760" cy="365760"/>
          </a:xfrm>
          <a:prstGeom prst="ellipse">
            <a:avLst/>
          </a:prstGeom>
          <a:solidFill>
            <a:srgbClr val="EE1D35"/>
          </a:solidFill>
          <a:ln>
            <a:noFill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21" name="Tekst 121"/>
          <p:cNvSpPr txBox="1"/>
          <p:nvPr/>
        </p:nvSpPr>
        <p:spPr>
          <a:xfrm>
            <a:off x="8093354" y="2514600"/>
            <a:ext cx="365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 b="1" dirty="0">
                <a:solidFill>
                  <a:srgbClr val="FFFFFF"/>
                </a:solidFill>
                <a:latin typeface="☞AKHAND" pitchFamily="2" charset="77"/>
              </a:rPr>
              <a:t>4</a:t>
            </a:r>
          </a:p>
        </p:txBody>
      </p:sp>
      <p:sp>
        <p:nvSpPr>
          <p:cNvPr id="122" name="Tekst 122"/>
          <p:cNvSpPr txBox="1"/>
          <p:nvPr/>
        </p:nvSpPr>
        <p:spPr>
          <a:xfrm>
            <a:off x="7276795" y="3108960"/>
            <a:ext cx="1907438" cy="4114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700" b="1" dirty="0">
                <a:solidFill>
                  <a:srgbClr val="2B3D44"/>
                </a:solidFill>
                <a:latin typeface="☞AKHAND" pitchFamily="2" charset="77"/>
              </a:rPr>
              <a:t>Haalbaarheid</a:t>
            </a:r>
          </a:p>
        </p:txBody>
      </p:sp>
      <p:sp>
        <p:nvSpPr>
          <p:cNvPr id="123" name="Tekst 123"/>
          <p:cNvSpPr txBox="1"/>
          <p:nvPr/>
        </p:nvSpPr>
        <p:spPr>
          <a:xfrm>
            <a:off x="7276795" y="3566160"/>
            <a:ext cx="1907438" cy="1371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300" dirty="0">
                <a:solidFill>
                  <a:srgbClr val="4A575E"/>
                </a:solidFill>
                <a:latin typeface="☞AKHAND LIGHT" pitchFamily="2" charset="77"/>
              </a:rPr>
              <a:t>Overleg: wat hebben we gehoord, hoe gaan we door? Plan A of afgeschaald plan B.</a:t>
            </a:r>
          </a:p>
        </p:txBody>
      </p:sp>
      <p:sp>
        <p:nvSpPr>
          <p:cNvPr id="124" name="Tekst 124"/>
          <p:cNvSpPr txBox="1"/>
          <p:nvPr/>
        </p:nvSpPr>
        <p:spPr>
          <a:xfrm>
            <a:off x="9367114" y="1965960"/>
            <a:ext cx="2090318" cy="45720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 b="1" dirty="0">
                <a:solidFill>
                  <a:srgbClr val="EE1D35"/>
                </a:solidFill>
                <a:latin typeface="☞AKHAND" pitchFamily="2" charset="77"/>
              </a:rPr>
              <a:t>1 JAN 2027</a:t>
            </a:r>
          </a:p>
        </p:txBody>
      </p:sp>
      <p:sp>
        <p:nvSpPr>
          <p:cNvPr id="125" name="Mijlpaal 125"/>
          <p:cNvSpPr/>
          <p:nvPr/>
        </p:nvSpPr>
        <p:spPr>
          <a:xfrm>
            <a:off x="10275113" y="2514600"/>
            <a:ext cx="365760" cy="365760"/>
          </a:xfrm>
          <a:prstGeom prst="ellipse">
            <a:avLst/>
          </a:prstGeom>
          <a:solidFill>
            <a:srgbClr val="EE1D35"/>
          </a:solidFill>
          <a:ln>
            <a:noFill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26" name="Tekst 126"/>
          <p:cNvSpPr txBox="1"/>
          <p:nvPr/>
        </p:nvSpPr>
        <p:spPr>
          <a:xfrm>
            <a:off x="10275113" y="2514600"/>
            <a:ext cx="365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 b="1" dirty="0">
                <a:solidFill>
                  <a:srgbClr val="FFFFFF"/>
                </a:solidFill>
                <a:latin typeface="☞AKHAND" pitchFamily="2" charset="77"/>
              </a:rPr>
              <a:t>5</a:t>
            </a:r>
          </a:p>
        </p:txBody>
      </p:sp>
      <p:sp>
        <p:nvSpPr>
          <p:cNvPr id="127" name="Tekst 127"/>
          <p:cNvSpPr txBox="1"/>
          <p:nvPr/>
        </p:nvSpPr>
        <p:spPr>
          <a:xfrm>
            <a:off x="9458554" y="3108960"/>
            <a:ext cx="1907438" cy="4114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700" b="1" dirty="0">
                <a:solidFill>
                  <a:srgbClr val="2B3D44"/>
                </a:solidFill>
                <a:latin typeface="☞AKHAND" pitchFamily="2" charset="77"/>
              </a:rPr>
              <a:t>Q1 2027</a:t>
            </a:r>
          </a:p>
        </p:txBody>
      </p:sp>
      <p:sp>
        <p:nvSpPr>
          <p:cNvPr id="128" name="Tekst 128"/>
          <p:cNvSpPr txBox="1"/>
          <p:nvPr/>
        </p:nvSpPr>
        <p:spPr>
          <a:xfrm>
            <a:off x="9458554" y="3566160"/>
            <a:ext cx="1907438" cy="1371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300" dirty="0">
                <a:solidFill>
                  <a:srgbClr val="4A575E"/>
                </a:solidFill>
                <a:latin typeface="☞AKHAND LIGHT" pitchFamily="2" charset="77"/>
              </a:rPr>
              <a:t>Nieuwe voorwaarden gelden, werkstromen starten, eerste versie platform volgens planning Eric.</a:t>
            </a:r>
          </a:p>
        </p:txBody>
      </p:sp>
      <p:sp>
        <p:nvSpPr>
          <p:cNvPr id="129" name="Kader 129"/>
          <p:cNvSpPr/>
          <p:nvPr/>
        </p:nvSpPr>
        <p:spPr>
          <a:xfrm>
            <a:off x="640080" y="5029200"/>
            <a:ext cx="7863840" cy="640080"/>
          </a:xfrm>
          <a:prstGeom prst="rect">
            <a:avLst/>
          </a:prstGeom>
          <a:solidFill>
            <a:srgbClr val="F4F5F6"/>
          </a:solidFill>
          <a:ln>
            <a:noFill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30" name="Tekst 130"/>
          <p:cNvSpPr txBox="1"/>
          <p:nvPr/>
        </p:nvSpPr>
        <p:spPr>
          <a:xfrm>
            <a:off x="868680" y="5029200"/>
            <a:ext cx="7498080" cy="64008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300" b="1" dirty="0">
                <a:solidFill>
                  <a:srgbClr val="EE1D35"/>
                </a:solidFill>
                <a:latin typeface="☞AKHAND" pitchFamily="2" charset="77"/>
              </a:rPr>
              <a:t>Open: </a:t>
            </a:r>
            <a:r>
              <a:rPr lang="nl-NL" sz="1300" dirty="0">
                <a:solidFill>
                  <a:srgbClr val="2B3D44"/>
                </a:solidFill>
                <a:latin typeface="☞AKHAND LIGHT" pitchFamily="2" charset="77"/>
              </a:rPr>
              <a:t>prijs en doorlooptijd van het platform (Eric), mock-up dashboard en ESG-rapportvoorbeeld.</a:t>
            </a:r>
          </a:p>
        </p:txBody>
      </p:sp>
      <p:sp>
        <p:nvSpPr>
          <p:cNvPr id="131" name="Paginanummer 131"/>
          <p:cNvSpPr txBox="1"/>
          <p:nvPr/>
        </p:nvSpPr>
        <p:spPr>
          <a:xfrm>
            <a:off x="640080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100" dirty="0">
                <a:solidFill>
                  <a:srgbClr val="8A979C"/>
                </a:solidFill>
                <a:latin typeface="☞AKHAND LIGHT" pitchFamily="2" charset="77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3497994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oad with white lines&#10;&#10;AI-generated content may be incorrect.">
            <a:extLst>
              <a:ext uri="{FF2B5EF4-FFF2-40B4-BE49-F238E27FC236}">
                <a16:creationId xmlns:a16="http://schemas.microsoft.com/office/drawing/2014/main" id="{E79E87C3-98BF-E45F-11C2-0091A90512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</a:blip>
          <a:stretch>
            <a:fillRect/>
          </a:stretch>
        </p:blipFill>
        <p:spPr>
          <a:xfrm>
            <a:off x="4451349" y="-537029"/>
            <a:ext cx="8277679" cy="7630726"/>
          </a:xfrm>
          <a:prstGeom prst="rect">
            <a:avLst/>
          </a:prstGeom>
        </p:spPr>
      </p:pic>
      <p:pic>
        <p:nvPicPr>
          <p:cNvPr id="6" name="Picture 5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83AA155-467D-204F-CF7A-877215318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0370" y="5664595"/>
            <a:ext cx="2684404" cy="727814"/>
          </a:xfrm>
          <a:prstGeom prst="rect">
            <a:avLst/>
          </a:prstGeom>
        </p:spPr>
      </p:pic>
      <p:sp>
        <p:nvSpPr>
          <p:cNvPr id="101" name="Label 101"/>
          <p:cNvSpPr txBox="1"/>
          <p:nvPr/>
        </p:nvSpPr>
        <p:spPr>
          <a:xfrm>
            <a:off x="640080" y="566928"/>
            <a:ext cx="10515600" cy="3200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400" spc="300" dirty="0">
                <a:solidFill>
                  <a:srgbClr val="EE1D35"/>
                </a:solidFill>
                <a:latin typeface="☞AKHAND LIGHT" pitchFamily="2" charset="77"/>
              </a:rPr>
              <a:t>FINANCIEEL · CONCEPT</a:t>
            </a:r>
          </a:p>
        </p:txBody>
      </p:sp>
      <p:sp>
        <p:nvSpPr>
          <p:cNvPr id="102" name="Titel 102"/>
          <p:cNvSpPr txBox="1"/>
          <p:nvPr/>
        </p:nvSpPr>
        <p:spPr>
          <a:xfrm>
            <a:off x="640080" y="896112"/>
            <a:ext cx="1088136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3400" b="1" dirty="0">
                <a:solidFill>
                  <a:srgbClr val="2B3D44"/>
                </a:solidFill>
                <a:latin typeface="☞AKHAND" pitchFamily="2" charset="77"/>
              </a:rPr>
              <a:t>Concept budget 2027</a:t>
            </a:r>
          </a:p>
        </p:txBody>
      </p:sp>
      <p:graphicFrame>
        <p:nvGraphicFramePr>
          <p:cNvPr id="103" name="Tabel 10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8395710"/>
              </p:ext>
            </p:extLst>
          </p:nvPr>
        </p:nvGraphicFramePr>
        <p:xfrm>
          <a:off x="640080" y="1783080"/>
          <a:ext cx="4937760" cy="1737360"/>
        </p:xfrm>
        <a:graphic>
          <a:graphicData uri="http://schemas.openxmlformats.org/drawingml/2006/table">
            <a:tbl>
              <a:tblPr firstRow="1"/>
              <a:tblGrid>
                <a:gridCol w="36648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28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300" b="1" dirty="0">
                          <a:solidFill>
                            <a:srgbClr val="2B3D44"/>
                          </a:solidFill>
                          <a:latin typeface="☞AKHAND" pitchFamily="2" charset="77"/>
                        </a:rPr>
                        <a:t>Inkomsten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D8DBDC"/>
                      </a:solidFill>
                    </a:lnB>
                    <a:solidFill>
                      <a:srgbClr val="AFC96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300" b="1" dirty="0">
                          <a:solidFill>
                            <a:srgbClr val="2B3D44"/>
                          </a:solidFill>
                          <a:latin typeface="☞AKHAND" pitchFamily="2" charset="77"/>
                        </a:rPr>
                        <a:t>€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D8DBDC"/>
                      </a:solidFill>
                    </a:lnB>
                    <a:solidFill>
                      <a:srgbClr val="AFC9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250" dirty="0">
                          <a:solidFill>
                            <a:srgbClr val="2B3D44"/>
                          </a:solidFill>
                          <a:latin typeface="☞AKHAND LIGHT" pitchFamily="2" charset="77"/>
                        </a:rPr>
                        <a:t>Bestaande leden: 5 partners, 2 ambassadeur, 1 vriend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250" dirty="0">
                          <a:solidFill>
                            <a:srgbClr val="2B3D44"/>
                          </a:solidFill>
                          <a:latin typeface="☞AKHAND LIGHT" pitchFamily="2" charset="77"/>
                        </a:rPr>
                        <a:t>29.250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250" dirty="0">
                          <a:solidFill>
                            <a:srgbClr val="2B3D44"/>
                          </a:solidFill>
                          <a:latin typeface="☞AKHAND LIGHT" pitchFamily="2" charset="77"/>
                        </a:rPr>
                        <a:t>Nieuwe leden: 20 ambassadeurs à € 2.500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250" dirty="0">
                          <a:solidFill>
                            <a:srgbClr val="2B3D44"/>
                          </a:solidFill>
                          <a:latin typeface="☞AKHAND LIGHT" pitchFamily="2" charset="77"/>
                        </a:rPr>
                        <a:t>50.000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250" b="1" dirty="0">
                          <a:solidFill>
                            <a:srgbClr val="2B3D44"/>
                          </a:solidFill>
                          <a:latin typeface="☞AKHAND" pitchFamily="2" charset="77"/>
                        </a:rPr>
                        <a:t>Totaal inkomsten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solidFill>
                      <a:srgbClr val="F4F5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250" b="1" dirty="0">
                          <a:solidFill>
                            <a:srgbClr val="2B3D44"/>
                          </a:solidFill>
                          <a:latin typeface="☞AKHAND" pitchFamily="2" charset="77"/>
                        </a:rPr>
                        <a:t>79.250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solidFill>
                      <a:srgbClr val="F4F5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4" name="Kader 104"/>
          <p:cNvSpPr/>
          <p:nvPr/>
        </p:nvSpPr>
        <p:spPr>
          <a:xfrm>
            <a:off x="640080" y="3703320"/>
            <a:ext cx="4937760" cy="1600200"/>
          </a:xfrm>
          <a:prstGeom prst="rect">
            <a:avLst/>
          </a:prstGeom>
          <a:solidFill>
            <a:srgbClr val="2B3D44"/>
          </a:solidFill>
          <a:ln>
            <a:noFill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05" name="Tekst 105"/>
          <p:cNvSpPr txBox="1"/>
          <p:nvPr/>
        </p:nvSpPr>
        <p:spPr>
          <a:xfrm>
            <a:off x="914400" y="3840480"/>
            <a:ext cx="4389120" cy="3200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 spc="300" dirty="0">
                <a:solidFill>
                  <a:srgbClr val="AFC967"/>
                </a:solidFill>
                <a:latin typeface="☞AKHAND LIGHT" pitchFamily="2" charset="77"/>
              </a:rPr>
              <a:t>RESULTAAT</a:t>
            </a:r>
          </a:p>
        </p:txBody>
      </p:sp>
      <p:sp>
        <p:nvSpPr>
          <p:cNvPr id="106" name="Tekst 106"/>
          <p:cNvSpPr txBox="1"/>
          <p:nvPr/>
        </p:nvSpPr>
        <p:spPr>
          <a:xfrm>
            <a:off x="914400" y="4160520"/>
            <a:ext cx="4389120" cy="64008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3400" b="1" dirty="0">
                <a:solidFill>
                  <a:srgbClr val="FFFFFF"/>
                </a:solidFill>
                <a:latin typeface="☞AKHAND" pitchFamily="2" charset="77"/>
              </a:rPr>
              <a:t>− € 24.037</a:t>
            </a:r>
          </a:p>
        </p:txBody>
      </p:sp>
      <p:sp>
        <p:nvSpPr>
          <p:cNvPr id="107" name="Tekst 107"/>
          <p:cNvSpPr txBox="1"/>
          <p:nvPr/>
        </p:nvSpPr>
        <p:spPr>
          <a:xfrm>
            <a:off x="914400" y="4800600"/>
            <a:ext cx="4389120" cy="457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300" dirty="0">
                <a:solidFill>
                  <a:srgbClr val="DCE2E3"/>
                </a:solidFill>
                <a:latin typeface="☞AKHAND LIGHT" pitchFamily="2" charset="77"/>
              </a:rPr>
              <a:t>Break-even bij 30 nieuwe ambassadeurs (€ 75.000).</a:t>
            </a:r>
          </a:p>
        </p:txBody>
      </p:sp>
      <p:graphicFrame>
        <p:nvGraphicFramePr>
          <p:cNvPr id="108" name="Tabel 1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1418098"/>
              </p:ext>
            </p:extLst>
          </p:nvPr>
        </p:nvGraphicFramePr>
        <p:xfrm>
          <a:off x="5852160" y="1783080"/>
          <a:ext cx="5696712" cy="3547872"/>
        </p:xfrm>
        <a:graphic>
          <a:graphicData uri="http://schemas.openxmlformats.org/drawingml/2006/table">
            <a:tbl>
              <a:tblPr firstRow="1"/>
              <a:tblGrid>
                <a:gridCol w="4325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300" b="1" dirty="0">
                          <a:solidFill>
                            <a:srgbClr val="FFFFFF"/>
                          </a:solidFill>
                          <a:latin typeface="☞AKHAND" pitchFamily="2" charset="77"/>
                        </a:rPr>
                        <a:t>Uitgaven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D8DBDC"/>
                      </a:solidFill>
                    </a:lnB>
                    <a:solidFill>
                      <a:srgbClr val="2B3D4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300" b="1" dirty="0">
                          <a:solidFill>
                            <a:srgbClr val="FFFFFF"/>
                          </a:solidFill>
                          <a:latin typeface="☞AKHAND" pitchFamily="2" charset="77"/>
                        </a:rPr>
                        <a:t>€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D8DBDC"/>
                      </a:solidFill>
                    </a:lnB>
                    <a:solidFill>
                      <a:srgbClr val="2B3D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250" dirty="0">
                          <a:solidFill>
                            <a:srgbClr val="2B3D44"/>
                          </a:solidFill>
                          <a:latin typeface="☞AKHAND LIGHT" pitchFamily="2" charset="77"/>
                        </a:rPr>
                        <a:t>Coördinator, 3 dagen per week (incl. lasten)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250" dirty="0">
                          <a:solidFill>
                            <a:srgbClr val="2B3D44"/>
                          </a:solidFill>
                          <a:latin typeface="☞AKHAND LIGHT" pitchFamily="2" charset="77"/>
                        </a:rPr>
                        <a:t>39.528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250" dirty="0">
                          <a:solidFill>
                            <a:srgbClr val="2B3D44"/>
                          </a:solidFill>
                          <a:latin typeface="☞AKHAND LIGHT" pitchFamily="2" charset="77"/>
                        </a:rPr>
                        <a:t>Platform- en CRM-tool (CustomerScope)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solidFill>
                      <a:srgbClr val="F4F5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250" dirty="0">
                          <a:solidFill>
                            <a:srgbClr val="2B3D44"/>
                          </a:solidFill>
                          <a:latin typeface="☞AKHAND LIGHT" pitchFamily="2" charset="77"/>
                        </a:rPr>
                        <a:t>24.261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solidFill>
                      <a:srgbClr val="F4F5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250" dirty="0">
                          <a:solidFill>
                            <a:srgbClr val="2B3D44"/>
                          </a:solidFill>
                          <a:latin typeface="☞AKHAND LIGHT" pitchFamily="2" charset="77"/>
                        </a:rPr>
                        <a:t>Ontwikkeling digitaal platform (eenmalig) - Stelpost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250" dirty="0">
                          <a:solidFill>
                            <a:srgbClr val="2B3D44"/>
                          </a:solidFill>
                          <a:latin typeface="☞AKHAND LIGHT" pitchFamily="2" charset="77"/>
                        </a:rPr>
                        <a:t>12.000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250" dirty="0">
                          <a:solidFill>
                            <a:srgbClr val="2B3D44"/>
                          </a:solidFill>
                          <a:latin typeface="☞AKHAND LIGHT" pitchFamily="2" charset="77"/>
                        </a:rPr>
                        <a:t>Afronden lespakket Fred (eenmalig)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solidFill>
                      <a:srgbClr val="F4F5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250" dirty="0">
                          <a:solidFill>
                            <a:srgbClr val="2B3D44"/>
                          </a:solidFill>
                          <a:latin typeface="☞AKHAND LIGHT" pitchFamily="2" charset="77"/>
                        </a:rPr>
                        <a:t>8.000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solidFill>
                      <a:srgbClr val="F4F5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250" dirty="0">
                          <a:solidFill>
                            <a:srgbClr val="2B3D44"/>
                          </a:solidFill>
                          <a:latin typeface="☞AKHAND LIGHT" pitchFamily="2" charset="77"/>
                        </a:rPr>
                        <a:t>Vormgeving en communicatie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250" dirty="0">
                          <a:solidFill>
                            <a:srgbClr val="2B3D44"/>
                          </a:solidFill>
                          <a:latin typeface="☞AKHAND LIGHT" pitchFamily="2" charset="77"/>
                        </a:rPr>
                        <a:t>7.260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250" dirty="0">
                          <a:solidFill>
                            <a:srgbClr val="2B3D44"/>
                          </a:solidFill>
                          <a:latin typeface="☞AKHAND LIGHT" pitchFamily="2" charset="77"/>
                        </a:rPr>
                        <a:t>Vrijwillige bijdrage bestuur (3 personen)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solidFill>
                      <a:srgbClr val="F4F5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250" dirty="0">
                          <a:solidFill>
                            <a:srgbClr val="2B3D44"/>
                          </a:solidFill>
                          <a:latin typeface="☞AKHAND LIGHT" pitchFamily="2" charset="77"/>
                        </a:rPr>
                        <a:t>6.600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solidFill>
                      <a:srgbClr val="F4F5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250" dirty="0">
                          <a:solidFill>
                            <a:srgbClr val="2B3D44"/>
                          </a:solidFill>
                          <a:latin typeface="☞AKHAND LIGHT" pitchFamily="2" charset="77"/>
                        </a:rPr>
                        <a:t>Hosting en boekhouding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250" dirty="0">
                          <a:solidFill>
                            <a:srgbClr val="2B3D44"/>
                          </a:solidFill>
                          <a:latin typeface="☞AKHAND LIGHT" pitchFamily="2" charset="77"/>
                        </a:rPr>
                        <a:t>719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250" dirty="0">
                          <a:solidFill>
                            <a:srgbClr val="2B3D44"/>
                          </a:solidFill>
                          <a:latin typeface="☞AKHAND LIGHT" pitchFamily="2" charset="77"/>
                        </a:rPr>
                        <a:t>Onvoorzien (5%)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solidFill>
                      <a:srgbClr val="F4F5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250" dirty="0">
                          <a:solidFill>
                            <a:srgbClr val="2B3D44"/>
                          </a:solidFill>
                          <a:latin typeface="☞AKHAND LIGHT" pitchFamily="2" charset="77"/>
                        </a:rPr>
                        <a:t>4.919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solidFill>
                      <a:srgbClr val="F4F5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250" b="1" dirty="0">
                          <a:solidFill>
                            <a:srgbClr val="2B3D44"/>
                          </a:solidFill>
                          <a:latin typeface="☞AKHAND" pitchFamily="2" charset="77"/>
                        </a:rPr>
                        <a:t>Totaal uitgaven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solidFill>
                      <a:srgbClr val="E3E6E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250" b="1" dirty="0">
                          <a:solidFill>
                            <a:srgbClr val="2B3D44"/>
                          </a:solidFill>
                          <a:latin typeface="☞AKHAND" pitchFamily="2" charset="77"/>
                        </a:rPr>
                        <a:t>103.287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D8DB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D8DBDC"/>
                      </a:solidFill>
                    </a:lnB>
                    <a:solidFill>
                      <a:srgbClr val="E3E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9" name="Tekst 109"/>
          <p:cNvSpPr txBox="1"/>
          <p:nvPr/>
        </p:nvSpPr>
        <p:spPr>
          <a:xfrm>
            <a:off x="640080" y="5577840"/>
            <a:ext cx="8046720" cy="5486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 b="1" dirty="0">
                <a:solidFill>
                  <a:srgbClr val="EE1D35"/>
                </a:solidFill>
                <a:latin typeface="☞AKHAND" pitchFamily="2" charset="77"/>
              </a:rPr>
              <a:t>Concept. </a:t>
            </a:r>
            <a:r>
              <a:rPr lang="nl-NL" sz="1200" dirty="0">
                <a:solidFill>
                  <a:srgbClr val="4A575E"/>
                </a:solidFill>
                <a:latin typeface="☞AKHAND LIGHT" pitchFamily="2" charset="77"/>
              </a:rPr>
              <a:t>Platform en lespakket zijn nog niet geoffreerd en de CustomerScope-kosten zijn onzeker. Bedragen in euro, afgerond.</a:t>
            </a:r>
          </a:p>
        </p:txBody>
      </p:sp>
      <p:sp>
        <p:nvSpPr>
          <p:cNvPr id="110" name="Paginanummer 110"/>
          <p:cNvSpPr txBox="1"/>
          <p:nvPr/>
        </p:nvSpPr>
        <p:spPr>
          <a:xfrm>
            <a:off x="640080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100" dirty="0">
                <a:solidFill>
                  <a:srgbClr val="8A979C"/>
                </a:solidFill>
                <a:latin typeface="☞AKHAND LIGHT" pitchFamily="2" charset="77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3497994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oad with white lines&#10;&#10;AI-generated content may be incorrect.">
            <a:extLst>
              <a:ext uri="{FF2B5EF4-FFF2-40B4-BE49-F238E27FC236}">
                <a16:creationId xmlns:a16="http://schemas.microsoft.com/office/drawing/2014/main" id="{E79E87C3-98BF-E45F-11C2-0091A90512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</a:blip>
          <a:stretch>
            <a:fillRect/>
          </a:stretch>
        </p:blipFill>
        <p:spPr>
          <a:xfrm>
            <a:off x="4451349" y="-537029"/>
            <a:ext cx="8277679" cy="7630726"/>
          </a:xfrm>
          <a:prstGeom prst="rect">
            <a:avLst/>
          </a:prstGeom>
        </p:spPr>
      </p:pic>
      <p:pic>
        <p:nvPicPr>
          <p:cNvPr id="6" name="Picture 5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83AA155-467D-204F-CF7A-877215318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0370" y="5664595"/>
            <a:ext cx="2684404" cy="727814"/>
          </a:xfrm>
          <a:prstGeom prst="rect">
            <a:avLst/>
          </a:prstGeom>
        </p:spPr>
      </p:pic>
      <p:sp>
        <p:nvSpPr>
          <p:cNvPr id="101" name="Label 101"/>
          <p:cNvSpPr txBox="1"/>
          <p:nvPr/>
        </p:nvSpPr>
        <p:spPr>
          <a:xfrm>
            <a:off x="640080" y="566928"/>
            <a:ext cx="10515600" cy="3200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400" spc="300" dirty="0">
                <a:solidFill>
                  <a:srgbClr val="EE1D35"/>
                </a:solidFill>
                <a:latin typeface="☞AKHAND LIGHT" pitchFamily="2" charset="77"/>
              </a:rPr>
              <a:t>VOLGENDE STAP</a:t>
            </a:r>
          </a:p>
        </p:txBody>
      </p:sp>
      <p:sp>
        <p:nvSpPr>
          <p:cNvPr id="102" name="Titel 102"/>
          <p:cNvSpPr txBox="1"/>
          <p:nvPr/>
        </p:nvSpPr>
        <p:spPr>
          <a:xfrm>
            <a:off x="640080" y="896112"/>
            <a:ext cx="1088136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3400" b="1" dirty="0">
                <a:solidFill>
                  <a:srgbClr val="2B3D44"/>
                </a:solidFill>
                <a:latin typeface="☞AKHAND" pitchFamily="2" charset="77"/>
              </a:rPr>
              <a:t>Wat vragen we van de stuurgroep?</a:t>
            </a:r>
          </a:p>
        </p:txBody>
      </p:sp>
      <p:sp>
        <p:nvSpPr>
          <p:cNvPr id="103" name="Nummer 103"/>
          <p:cNvSpPr/>
          <p:nvPr/>
        </p:nvSpPr>
        <p:spPr>
          <a:xfrm>
            <a:off x="640080" y="1856232"/>
            <a:ext cx="457200" cy="457200"/>
          </a:xfrm>
          <a:prstGeom prst="ellipse">
            <a:avLst/>
          </a:prstGeom>
          <a:solidFill>
            <a:srgbClr val="EE1D35"/>
          </a:solidFill>
          <a:ln>
            <a:noFill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04" name="Tekst 104"/>
          <p:cNvSpPr txBox="1"/>
          <p:nvPr/>
        </p:nvSpPr>
        <p:spPr>
          <a:xfrm>
            <a:off x="640080" y="1856232"/>
            <a:ext cx="4572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500" b="1" dirty="0">
                <a:solidFill>
                  <a:srgbClr val="FFFFFF"/>
                </a:solidFill>
                <a:latin typeface="☞AKHAND" pitchFamily="2" charset="77"/>
              </a:rPr>
              <a:t>1</a:t>
            </a:r>
          </a:p>
        </p:txBody>
      </p:sp>
      <p:sp>
        <p:nvSpPr>
          <p:cNvPr id="105" name="Tekst 105"/>
          <p:cNvSpPr txBox="1"/>
          <p:nvPr/>
        </p:nvSpPr>
        <p:spPr>
          <a:xfrm>
            <a:off x="1325880" y="1783080"/>
            <a:ext cx="6035040" cy="685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400" dirty="0">
                <a:solidFill>
                  <a:srgbClr val="2B3D44"/>
                </a:solidFill>
                <a:latin typeface="☞AKHAND LIGHT" pitchFamily="2" charset="77"/>
              </a:rPr>
              <a:t>Strategische focus bevestigen: werkgevers als primaire doelgroep, verkeersveiligheid boven concurrentie.</a:t>
            </a:r>
          </a:p>
        </p:txBody>
      </p:sp>
      <p:sp>
        <p:nvSpPr>
          <p:cNvPr id="106" name="Nummer 106"/>
          <p:cNvSpPr/>
          <p:nvPr/>
        </p:nvSpPr>
        <p:spPr>
          <a:xfrm>
            <a:off x="640080" y="2587752"/>
            <a:ext cx="457200" cy="457200"/>
          </a:xfrm>
          <a:prstGeom prst="ellipse">
            <a:avLst/>
          </a:prstGeom>
          <a:solidFill>
            <a:srgbClr val="2B3D44"/>
          </a:solidFill>
          <a:ln>
            <a:noFill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07" name="Tekst 107"/>
          <p:cNvSpPr txBox="1"/>
          <p:nvPr/>
        </p:nvSpPr>
        <p:spPr>
          <a:xfrm>
            <a:off x="640080" y="2587752"/>
            <a:ext cx="4572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500" b="1" dirty="0">
                <a:solidFill>
                  <a:srgbClr val="FFFFFF"/>
                </a:solidFill>
                <a:latin typeface="☞AKHAND" pitchFamily="2" charset="77"/>
              </a:rPr>
              <a:t>2</a:t>
            </a:r>
          </a:p>
        </p:txBody>
      </p:sp>
      <p:sp>
        <p:nvSpPr>
          <p:cNvPr id="108" name="Tekst 108"/>
          <p:cNvSpPr txBox="1"/>
          <p:nvPr/>
        </p:nvSpPr>
        <p:spPr>
          <a:xfrm>
            <a:off x="1325880" y="2514600"/>
            <a:ext cx="6035040" cy="685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400" dirty="0">
                <a:solidFill>
                  <a:srgbClr val="2B3D44"/>
                </a:solidFill>
                <a:latin typeface="☞AKHAND LIGHT" pitchFamily="2" charset="77"/>
              </a:rPr>
              <a:t>Akkoord op de fase 1-aanpak en tijdlijn: capaciteit, lespakket, platform en communicatie.</a:t>
            </a:r>
          </a:p>
        </p:txBody>
      </p:sp>
      <p:sp>
        <p:nvSpPr>
          <p:cNvPr id="109" name="Nummer 109"/>
          <p:cNvSpPr/>
          <p:nvPr/>
        </p:nvSpPr>
        <p:spPr>
          <a:xfrm>
            <a:off x="640080" y="3319272"/>
            <a:ext cx="457200" cy="457200"/>
          </a:xfrm>
          <a:prstGeom prst="ellipse">
            <a:avLst/>
          </a:prstGeom>
          <a:solidFill>
            <a:srgbClr val="EE1D35"/>
          </a:solidFill>
          <a:ln>
            <a:noFill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10" name="Tekst 110"/>
          <p:cNvSpPr txBox="1"/>
          <p:nvPr/>
        </p:nvSpPr>
        <p:spPr>
          <a:xfrm>
            <a:off x="640080" y="3319272"/>
            <a:ext cx="4572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500" b="1" dirty="0">
                <a:solidFill>
                  <a:srgbClr val="FFFFFF"/>
                </a:solidFill>
                <a:latin typeface="☞AKHAND" pitchFamily="2" charset="77"/>
              </a:rPr>
              <a:t>3</a:t>
            </a:r>
          </a:p>
        </p:txBody>
      </p:sp>
      <p:sp>
        <p:nvSpPr>
          <p:cNvPr id="111" name="Tekst 111"/>
          <p:cNvSpPr txBox="1"/>
          <p:nvPr/>
        </p:nvSpPr>
        <p:spPr>
          <a:xfrm>
            <a:off x="1325880" y="3246120"/>
            <a:ext cx="6035040" cy="685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400" dirty="0">
                <a:solidFill>
                  <a:srgbClr val="2B3D44"/>
                </a:solidFill>
                <a:latin typeface="☞AKHAND LIGHT" pitchFamily="2" charset="77"/>
              </a:rPr>
              <a:t>Akkoord op de uitgangspunten voor bestaande leden: driejarig abonnement, tarieven 2027 en minimaal 10 leads voor partners.</a:t>
            </a:r>
          </a:p>
        </p:txBody>
      </p:sp>
      <p:sp>
        <p:nvSpPr>
          <p:cNvPr id="112" name="Nummer 112"/>
          <p:cNvSpPr/>
          <p:nvPr/>
        </p:nvSpPr>
        <p:spPr>
          <a:xfrm>
            <a:off x="640080" y="4050792"/>
            <a:ext cx="457200" cy="457200"/>
          </a:xfrm>
          <a:prstGeom prst="ellipse">
            <a:avLst/>
          </a:prstGeom>
          <a:solidFill>
            <a:srgbClr val="2B3D44"/>
          </a:solidFill>
          <a:ln>
            <a:noFill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13" name="Tekst 113"/>
          <p:cNvSpPr txBox="1"/>
          <p:nvPr/>
        </p:nvSpPr>
        <p:spPr>
          <a:xfrm>
            <a:off x="640080" y="4050792"/>
            <a:ext cx="4572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500" b="1" dirty="0">
                <a:solidFill>
                  <a:srgbClr val="FFFFFF"/>
                </a:solidFill>
                <a:latin typeface="☞AKHAND" pitchFamily="2" charset="77"/>
              </a:rPr>
              <a:t>4</a:t>
            </a:r>
          </a:p>
        </p:txBody>
      </p:sp>
      <p:sp>
        <p:nvSpPr>
          <p:cNvPr id="114" name="Tekst 114"/>
          <p:cNvSpPr txBox="1"/>
          <p:nvPr/>
        </p:nvSpPr>
        <p:spPr>
          <a:xfrm>
            <a:off x="1325880" y="3977640"/>
            <a:ext cx="6035040" cy="685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400" dirty="0">
                <a:solidFill>
                  <a:srgbClr val="2B3D44"/>
                </a:solidFill>
                <a:latin typeface="☞AKHAND LIGHT" pitchFamily="2" charset="77"/>
              </a:rPr>
              <a:t>Werkstroomleiders aanwijzen voor platform en communicatie; leden vragen aan te sluiten en bijeenkomsten te hosten.</a:t>
            </a:r>
          </a:p>
        </p:txBody>
      </p:sp>
      <p:sp>
        <p:nvSpPr>
          <p:cNvPr id="115" name="Nummer 115"/>
          <p:cNvSpPr/>
          <p:nvPr/>
        </p:nvSpPr>
        <p:spPr>
          <a:xfrm>
            <a:off x="640080" y="4782312"/>
            <a:ext cx="457200" cy="457200"/>
          </a:xfrm>
          <a:prstGeom prst="ellipse">
            <a:avLst/>
          </a:prstGeom>
          <a:solidFill>
            <a:srgbClr val="EE1D35"/>
          </a:solidFill>
          <a:ln>
            <a:noFill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16" name="Tekst 116"/>
          <p:cNvSpPr txBox="1"/>
          <p:nvPr/>
        </p:nvSpPr>
        <p:spPr>
          <a:xfrm>
            <a:off x="640080" y="4782312"/>
            <a:ext cx="4572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500" b="1" dirty="0">
                <a:solidFill>
                  <a:srgbClr val="FFFFFF"/>
                </a:solidFill>
                <a:latin typeface="☞AKHAND" pitchFamily="2" charset="77"/>
              </a:rPr>
              <a:t>5</a:t>
            </a:r>
          </a:p>
        </p:txBody>
      </p:sp>
      <p:sp>
        <p:nvSpPr>
          <p:cNvPr id="117" name="Tekst 117"/>
          <p:cNvSpPr txBox="1"/>
          <p:nvPr/>
        </p:nvSpPr>
        <p:spPr>
          <a:xfrm>
            <a:off x="1325880" y="4709160"/>
            <a:ext cx="6035040" cy="685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400" dirty="0">
                <a:solidFill>
                  <a:srgbClr val="2B3D44"/>
                </a:solidFill>
                <a:latin typeface="☞AKHAND LIGHT" pitchFamily="2" charset="77"/>
              </a:rPr>
              <a:t>Het concept budget bespreken, succescriteria voor medio 2027 vaststellen en plan B uitwerken.</a:t>
            </a:r>
          </a:p>
        </p:txBody>
      </p:sp>
      <p:sp>
        <p:nvSpPr>
          <p:cNvPr id="118" name="Kaart 118"/>
          <p:cNvSpPr/>
          <p:nvPr/>
        </p:nvSpPr>
        <p:spPr>
          <a:xfrm>
            <a:off x="7772400" y="1783080"/>
            <a:ext cx="3776472" cy="3520440"/>
          </a:xfrm>
          <a:prstGeom prst="rect">
            <a:avLst/>
          </a:prstGeom>
          <a:solidFill>
            <a:srgbClr val="2B3D44"/>
          </a:solidFill>
          <a:ln w="12700">
            <a:solidFill>
              <a:srgbClr val="2B3D44"/>
            </a:solidFill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19" name="Tekst 119"/>
          <p:cNvSpPr txBox="1"/>
          <p:nvPr/>
        </p:nvSpPr>
        <p:spPr>
          <a:xfrm>
            <a:off x="8046720" y="2011680"/>
            <a:ext cx="3246120" cy="3200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 spc="300" dirty="0">
                <a:solidFill>
                  <a:srgbClr val="AFC967"/>
                </a:solidFill>
                <a:latin typeface="☞AKHAND LIGHT" pitchFamily="2" charset="77"/>
              </a:rPr>
              <a:t>VOORSTEL</a:t>
            </a:r>
          </a:p>
        </p:txBody>
      </p:sp>
      <p:sp>
        <p:nvSpPr>
          <p:cNvPr id="120" name="Tekst 120"/>
          <p:cNvSpPr txBox="1"/>
          <p:nvPr/>
        </p:nvSpPr>
        <p:spPr>
          <a:xfrm>
            <a:off x="8046720" y="2423160"/>
            <a:ext cx="3246120" cy="2743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nl-NL" sz="1700" b="1" dirty="0">
                <a:solidFill>
                  <a:srgbClr val="FFFFFF"/>
                </a:solidFill>
                <a:latin typeface="☞AKHAND" pitchFamily="2" charset="77"/>
              </a:rPr>
              <a:t>Mandaat om fase 1 te starten volgens deze tijdlijn, onder voorbehoud van de haalbaarheidstoets na 3 november.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400" dirty="0">
                <a:solidFill>
                  <a:srgbClr val="DCE2E3"/>
                </a:solidFill>
                <a:latin typeface="☞AKHAND LIGHT" pitchFamily="2" charset="77"/>
              </a:rPr>
              <a:t>Medio 2027 leggen we verantwoording af over de resultaten.</a:t>
            </a:r>
          </a:p>
        </p:txBody>
      </p:sp>
      <p:sp>
        <p:nvSpPr>
          <p:cNvPr id="121" name="Paginanummer 121"/>
          <p:cNvSpPr txBox="1"/>
          <p:nvPr/>
        </p:nvSpPr>
        <p:spPr>
          <a:xfrm>
            <a:off x="640080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100" dirty="0">
                <a:solidFill>
                  <a:srgbClr val="8A979C"/>
                </a:solidFill>
                <a:latin typeface="☞AKHAND LIGHT" pitchFamily="2" charset="77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3497994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99A42-5290-5D7A-FCC6-8CB592AA5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red and green circle&#10;&#10;AI-generated content may be incorrect.">
            <a:extLst>
              <a:ext uri="{FF2B5EF4-FFF2-40B4-BE49-F238E27FC236}">
                <a16:creationId xmlns:a16="http://schemas.microsoft.com/office/drawing/2014/main" id="{F5B7898C-E790-7463-C51D-3B4119CCAA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26" y="-3230606"/>
            <a:ext cx="11482748" cy="11272698"/>
          </a:xfrm>
          <a:prstGeom prst="rect">
            <a:avLst/>
          </a:prstGeom>
        </p:spPr>
      </p:pic>
      <p:pic>
        <p:nvPicPr>
          <p:cNvPr id="18" name="Picture 17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D652FD9-9AAB-4942-684A-BE3E7BFCAB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3798" y="5555737"/>
            <a:ext cx="2684404" cy="727814"/>
          </a:xfrm>
          <a:prstGeom prst="rect">
            <a:avLst/>
          </a:prstGeom>
        </p:spPr>
      </p:pic>
      <p:sp>
        <p:nvSpPr>
          <p:cNvPr id="201" name="Titel 201"/>
          <p:cNvSpPr txBox="1"/>
          <p:nvPr/>
        </p:nvSpPr>
        <p:spPr>
          <a:xfrm>
            <a:off x="3108960" y="2423160"/>
            <a:ext cx="5943600" cy="914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4400" b="1" dirty="0">
                <a:solidFill>
                  <a:srgbClr val="2B3D44"/>
                </a:solidFill>
                <a:latin typeface="☞AKHAND" pitchFamily="2" charset="77"/>
              </a:rPr>
              <a:t>Vragen en discussie</a:t>
            </a:r>
          </a:p>
        </p:txBody>
      </p:sp>
      <p:sp>
        <p:nvSpPr>
          <p:cNvPr id="202" name="Ondertitel 202"/>
          <p:cNvSpPr txBox="1"/>
          <p:nvPr/>
        </p:nvSpPr>
        <p:spPr>
          <a:xfrm>
            <a:off x="3108960" y="3383280"/>
            <a:ext cx="5943600" cy="8229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800" dirty="0">
                <a:solidFill>
                  <a:srgbClr val="4A575E"/>
                </a:solidFill>
                <a:latin typeface="☞AKHAND LIGHT" pitchFamily="2" charset="77"/>
              </a:rPr>
              <a:t>Aaron de Git, voorzitter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800" dirty="0">
                <a:solidFill>
                  <a:srgbClr val="4A575E"/>
                </a:solidFill>
                <a:latin typeface="☞AKHAND LIGHT" pitchFamily="2" charset="77"/>
              </a:rPr>
              <a:t>Alliantie Stop Verkeersongevallen</a:t>
            </a:r>
          </a:p>
        </p:txBody>
      </p:sp>
    </p:spTree>
    <p:extLst>
      <p:ext uri="{BB962C8B-B14F-4D97-AF65-F5344CB8AC3E}">
        <p14:creationId xmlns:p14="http://schemas.microsoft.com/office/powerpoint/2010/main" val="17653360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d6b4271-f173-4506-b4be-4ffa9036a2f3" xsi:nil="true"/>
    <lcf76f155ced4ddcb4097134ff3c332f xmlns="7ed224fe-766e-44cd-81cc-81f8eb442687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23479957013144E92A5AB787B2F0D4C" ma:contentTypeVersion="14" ma:contentTypeDescription="Een nieuw document maken." ma:contentTypeScope="" ma:versionID="cd6916977708a1fd2a7e4f20c4242887">
  <xsd:schema xmlns:xsd="http://www.w3.org/2001/XMLSchema" xmlns:xs="http://www.w3.org/2001/XMLSchema" xmlns:p="http://schemas.microsoft.com/office/2006/metadata/properties" xmlns:ns2="7ed224fe-766e-44cd-81cc-81f8eb442687" xmlns:ns3="ed6b4271-f173-4506-b4be-4ffa9036a2f3" targetNamespace="http://schemas.microsoft.com/office/2006/metadata/properties" ma:root="true" ma:fieldsID="53b44b516ba5b5d8bf9827c9004b3af3" ns2:_="" ns3:_="">
    <xsd:import namespace="7ed224fe-766e-44cd-81cc-81f8eb442687"/>
    <xsd:import namespace="ed6b4271-f173-4506-b4be-4ffa9036a2f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BillingMetadata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d224fe-766e-44cd-81cc-81f8eb4426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Afbeeldingtags" ma:readOnly="false" ma:fieldId="{5cf76f15-5ced-4ddc-b409-7134ff3c332f}" ma:taxonomyMulti="true" ma:sspId="ff5ffde4-703e-45f4-9a6b-2f47f14c4e9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6b4271-f173-4506-b4be-4ffa9036a2f3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4fb2c8b5-3d0f-4774-8ba2-80ed641915e8}" ma:internalName="TaxCatchAll" ma:showField="CatchAllData" ma:web="ed6b4271-f173-4506-b4be-4ffa9036a2f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CD238F0-675A-46FF-9861-EAB473D4A6E2}">
  <ds:schemaRefs>
    <ds:schemaRef ds:uri="http://schemas.microsoft.com/office/2006/metadata/properties"/>
    <ds:schemaRef ds:uri="http://schemas.microsoft.com/office/infopath/2007/PartnerControls"/>
    <ds:schemaRef ds:uri="ed6b4271-f173-4506-b4be-4ffa9036a2f3"/>
    <ds:schemaRef ds:uri="7ed224fe-766e-44cd-81cc-81f8eb442687"/>
  </ds:schemaRefs>
</ds:datastoreItem>
</file>

<file path=customXml/itemProps2.xml><?xml version="1.0" encoding="utf-8"?>
<ds:datastoreItem xmlns:ds="http://schemas.openxmlformats.org/officeDocument/2006/customXml" ds:itemID="{5DE03F5C-679B-4964-8F0B-DE7D1B28C8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ed224fe-766e-44cd-81cc-81f8eb442687"/>
    <ds:schemaRef ds:uri="ed6b4271-f173-4506-b4be-4ffa9036a2f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4570115-A79E-4A3E-A8B2-5093367489A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1527</Words>
  <Application>Microsoft Office PowerPoint</Application>
  <PresentationFormat>Breedbeeld</PresentationFormat>
  <Paragraphs>237</Paragraphs>
  <Slides>16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16</vt:i4>
      </vt:variant>
    </vt:vector>
  </HeadingPairs>
  <TitlesOfParts>
    <vt:vector size="22" baseType="lpstr">
      <vt:lpstr>☞AKHAND</vt:lpstr>
      <vt:lpstr>☞AKHAND LIGHT</vt:lpstr>
      <vt:lpstr>Aptos</vt:lpstr>
      <vt:lpstr>Aptos Display</vt:lpstr>
      <vt:lpstr>Arial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Thom Doesburg</dc:creator>
  <cp:keywords/>
  <dc:description/>
  <cp:lastModifiedBy>Aaron de Git - myCASCO</cp:lastModifiedBy>
  <cp:revision>6</cp:revision>
  <dcterms:created xsi:type="dcterms:W3CDTF">2026-01-17T14:52:35Z</dcterms:created>
  <dcterms:modified xsi:type="dcterms:W3CDTF">2026-10-28T08:58:27Z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0x010100923479957013144E92A5AB787B2F0D4C</vt:lpwstr>
  </property>
  <property fmtid="{D5CDD505-2E9C-101B-9397-08002B2CF9AE}" pid="3" name="MediaServiceImageTags">
    <vt:lpwstr/>
  </property>
</Properties>
</file>